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60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2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1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667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44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1970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08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71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8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6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2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4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7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4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6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8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7785A-799C-4E40-AEAE-9AF5AA60006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7DC7E9-CF65-41FD-A3F3-E62AE181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aep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RO/TXT/PDF/?uri=CELEX:52014XC0506(01)&amp;from=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GB" b="1" dirty="0"/>
              <a:t>DIRECTIVA PRIVIND EMISIILE INDUSTRIALE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Dezbateri</a:t>
            </a: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ENEP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Mihaela BEU</a:t>
            </a:r>
          </a:p>
          <a:p>
            <a:r>
              <a:rPr lang="en-US" dirty="0" err="1" smtClean="0"/>
              <a:t>Mabeco</a:t>
            </a:r>
            <a:r>
              <a:rPr lang="en-US" dirty="0" smtClean="0"/>
              <a:t> 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decembrie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ENEP (EUROPEAN NETWORK OF ENVIRONEMNTAL PROFESSIONALS)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http://www.efaep.org/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Servicii ENEP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Newsletter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dezvoltarile</a:t>
            </a:r>
            <a:r>
              <a:rPr lang="en-US" dirty="0" smtClean="0"/>
              <a:t> in </a:t>
            </a:r>
            <a:r>
              <a:rPr lang="en-US" dirty="0" err="1" smtClean="0"/>
              <a:t>politicile</a:t>
            </a:r>
            <a:r>
              <a:rPr lang="en-US" dirty="0" smtClean="0"/>
              <a:t> de </a:t>
            </a:r>
            <a:r>
              <a:rPr lang="en-US" dirty="0" err="1" smtClean="0"/>
              <a:t>mediu</a:t>
            </a:r>
            <a:r>
              <a:rPr lang="en-US" dirty="0" smtClean="0"/>
              <a:t> la </a:t>
            </a:r>
            <a:r>
              <a:rPr lang="en-US" dirty="0" err="1" smtClean="0"/>
              <a:t>nivel</a:t>
            </a:r>
            <a:r>
              <a:rPr lang="en-US" dirty="0" smtClean="0"/>
              <a:t> European, </a:t>
            </a:r>
            <a:r>
              <a:rPr lang="en-US" dirty="0" err="1" smtClean="0"/>
              <a:t>conferinte</a:t>
            </a:r>
            <a:r>
              <a:rPr lang="en-US" dirty="0" smtClean="0"/>
              <a:t> si </a:t>
            </a:r>
            <a:r>
              <a:rPr lang="en-US" dirty="0" err="1" smtClean="0"/>
              <a:t>seminarii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de </a:t>
            </a:r>
            <a:r>
              <a:rPr lang="en-US" dirty="0" err="1" smtClean="0"/>
              <a:t>mediu</a:t>
            </a:r>
            <a:r>
              <a:rPr lang="en-US" dirty="0" smtClean="0"/>
              <a:t>, </a:t>
            </a:r>
            <a:r>
              <a:rPr lang="en-US" dirty="0" err="1" smtClean="0"/>
              <a:t>cereri</a:t>
            </a:r>
            <a:r>
              <a:rPr lang="en-US" dirty="0" smtClean="0"/>
              <a:t> de </a:t>
            </a:r>
            <a:r>
              <a:rPr lang="en-US" dirty="0" err="1" smtClean="0"/>
              <a:t>experti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diverse </a:t>
            </a:r>
            <a:r>
              <a:rPr lang="en-US" dirty="0" err="1" smtClean="0"/>
              <a:t>proiecte</a:t>
            </a:r>
            <a:r>
              <a:rPr lang="en-US" dirty="0" smtClean="0"/>
              <a:t>, deadlines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depunere</a:t>
            </a:r>
            <a:r>
              <a:rPr lang="en-US" dirty="0" smtClean="0"/>
              <a:t> de </a:t>
            </a:r>
            <a:r>
              <a:rPr lang="en-US" dirty="0" err="1" smtClean="0"/>
              <a:t>proiecte</a:t>
            </a:r>
            <a:r>
              <a:rPr lang="en-US" dirty="0" smtClean="0"/>
              <a:t> </a:t>
            </a:r>
            <a:r>
              <a:rPr lang="en-US" dirty="0" err="1" smtClean="0"/>
              <a:t>finantate</a:t>
            </a:r>
            <a:r>
              <a:rPr lang="en-US" dirty="0" smtClean="0"/>
              <a:t> EU</a:t>
            </a:r>
          </a:p>
          <a:p>
            <a:pPr lvl="1"/>
            <a:r>
              <a:rPr lang="en-US" b="1" dirty="0" err="1" smtClean="0"/>
              <a:t>Acreditare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dezvoltarea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de </a:t>
            </a:r>
            <a:r>
              <a:rPr lang="en-US" dirty="0" err="1" smtClean="0"/>
              <a:t>acreditare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expertii</a:t>
            </a:r>
            <a:r>
              <a:rPr lang="en-US" dirty="0" smtClean="0"/>
              <a:t> care </a:t>
            </a:r>
            <a:r>
              <a:rPr lang="en-US" dirty="0" err="1" smtClean="0"/>
              <a:t>lucreaza</a:t>
            </a:r>
            <a:r>
              <a:rPr lang="en-US" dirty="0" smtClean="0"/>
              <a:t> in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protectiei</a:t>
            </a:r>
            <a:r>
              <a:rPr lang="en-US" dirty="0" smtClean="0"/>
              <a:t> </a:t>
            </a:r>
            <a:r>
              <a:rPr lang="en-US" dirty="0" err="1" smtClean="0"/>
              <a:t>mediului</a:t>
            </a:r>
            <a:r>
              <a:rPr lang="en-US" dirty="0" smtClean="0"/>
              <a:t> in </a:t>
            </a:r>
            <a:r>
              <a:rPr lang="en-US" dirty="0" err="1" smtClean="0"/>
              <a:t>intreaga</a:t>
            </a:r>
            <a:r>
              <a:rPr lang="en-US" dirty="0" smtClean="0"/>
              <a:t> Europa (</a:t>
            </a:r>
            <a:r>
              <a:rPr lang="en-US" dirty="0" err="1" smtClean="0"/>
              <a:t>identificarea</a:t>
            </a:r>
            <a:r>
              <a:rPr lang="en-US" dirty="0" smtClean="0"/>
              <a:t> </a:t>
            </a:r>
            <a:r>
              <a:rPr lang="en-US" dirty="0" err="1" smtClean="0"/>
              <a:t>calificarilor</a:t>
            </a:r>
            <a:r>
              <a:rPr lang="en-US" dirty="0" smtClean="0"/>
              <a:t> </a:t>
            </a:r>
            <a:r>
              <a:rPr lang="en-US" dirty="0" err="1" smtClean="0"/>
              <a:t>profesionale</a:t>
            </a:r>
            <a:r>
              <a:rPr lang="en-US" dirty="0" smtClean="0"/>
              <a:t> </a:t>
            </a:r>
            <a:r>
              <a:rPr lang="en-US" dirty="0" err="1" smtClean="0"/>
              <a:t>necesare</a:t>
            </a:r>
            <a:r>
              <a:rPr lang="en-US" dirty="0" smtClean="0"/>
              <a:t> </a:t>
            </a:r>
            <a:r>
              <a:rPr lang="en-US" dirty="0" err="1" smtClean="0"/>
              <a:t>expertului</a:t>
            </a:r>
            <a:r>
              <a:rPr lang="en-US" dirty="0" smtClean="0"/>
              <a:t> din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mediului</a:t>
            </a:r>
            <a:r>
              <a:rPr lang="en-US" dirty="0" smtClean="0"/>
              <a:t>)</a:t>
            </a:r>
          </a:p>
          <a:p>
            <a:pPr lvl="1"/>
            <a:r>
              <a:rPr lang="en-US" b="1" dirty="0" err="1" smtClean="0"/>
              <a:t>Grupuri</a:t>
            </a:r>
            <a:r>
              <a:rPr lang="en-US" b="1" dirty="0" smtClean="0"/>
              <a:t> de </a:t>
            </a:r>
            <a:r>
              <a:rPr lang="en-US" b="1" dirty="0" err="1" smtClean="0"/>
              <a:t>lucru</a:t>
            </a:r>
            <a:r>
              <a:rPr lang="en-US" dirty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tematici</a:t>
            </a:r>
            <a:r>
              <a:rPr lang="en-US" dirty="0" smtClean="0"/>
              <a:t>, cum </a:t>
            </a:r>
            <a:r>
              <a:rPr lang="en-US" dirty="0" err="1" smtClean="0"/>
              <a:t>ar</a:t>
            </a:r>
            <a:r>
              <a:rPr lang="en-US" dirty="0" smtClean="0"/>
              <a:t> fi: </a:t>
            </a:r>
            <a:r>
              <a:rPr lang="en-US" dirty="0" err="1" smtClean="0"/>
              <a:t>biodiveristate</a:t>
            </a:r>
            <a:r>
              <a:rPr lang="en-US" dirty="0" smtClean="0"/>
              <a:t>, </a:t>
            </a:r>
            <a:r>
              <a:rPr lang="en-US" dirty="0" err="1" smtClean="0"/>
              <a:t>schimbari</a:t>
            </a:r>
            <a:r>
              <a:rPr lang="en-US" dirty="0" smtClean="0"/>
              <a:t> </a:t>
            </a:r>
            <a:r>
              <a:rPr lang="en-US" dirty="0" err="1" smtClean="0"/>
              <a:t>climatice</a:t>
            </a:r>
            <a:r>
              <a:rPr lang="en-US" dirty="0" smtClean="0"/>
              <a:t> - </a:t>
            </a:r>
            <a:r>
              <a:rPr lang="en-US" dirty="0" err="1" smtClean="0"/>
              <a:t>orase</a:t>
            </a:r>
            <a:r>
              <a:rPr lang="en-US" dirty="0" smtClean="0"/>
              <a:t>, </a:t>
            </a:r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deseurilor</a:t>
            </a:r>
            <a:endParaRPr lang="en-US" dirty="0" smtClean="0"/>
          </a:p>
          <a:p>
            <a:pPr lvl="1"/>
            <a:r>
              <a:rPr lang="en-US" b="1" dirty="0" err="1" smtClean="0"/>
              <a:t>Identificarea</a:t>
            </a:r>
            <a:r>
              <a:rPr lang="en-US" b="1" dirty="0" smtClean="0"/>
              <a:t>, </a:t>
            </a:r>
            <a:r>
              <a:rPr lang="en-US" b="1" dirty="0" err="1" smtClean="0"/>
              <a:t>punerea</a:t>
            </a:r>
            <a:r>
              <a:rPr lang="en-US" b="1" dirty="0" smtClean="0"/>
              <a:t> la </a:t>
            </a:r>
            <a:r>
              <a:rPr lang="en-US" b="1" dirty="0" err="1" smtClean="0"/>
              <a:t>dispozitie</a:t>
            </a:r>
            <a:r>
              <a:rPr lang="en-US" b="1" dirty="0" smtClean="0"/>
              <a:t> a </a:t>
            </a:r>
            <a:r>
              <a:rPr lang="en-US" b="1" dirty="0" err="1" smtClean="0"/>
              <a:t>unor</a:t>
            </a:r>
            <a:r>
              <a:rPr lang="en-US" b="1" dirty="0" smtClean="0"/>
              <a:t> </a:t>
            </a:r>
            <a:r>
              <a:rPr lang="en-US" b="1" dirty="0" err="1" smtClean="0"/>
              <a:t>liste</a:t>
            </a:r>
            <a:r>
              <a:rPr lang="en-US" b="1" dirty="0" smtClean="0"/>
              <a:t> de </a:t>
            </a:r>
            <a:r>
              <a:rPr lang="en-US" b="1" dirty="0" err="1" smtClean="0"/>
              <a:t>experti</a:t>
            </a:r>
            <a:r>
              <a:rPr lang="en-US" b="1" dirty="0" smtClean="0"/>
              <a:t>,</a:t>
            </a:r>
            <a:r>
              <a:rPr lang="en-US" dirty="0" smtClean="0"/>
              <a:t> din </a:t>
            </a:r>
            <a:r>
              <a:rPr lang="en-US" dirty="0" err="1" smtClean="0"/>
              <a:t>divese</a:t>
            </a:r>
            <a:r>
              <a:rPr lang="en-US" dirty="0" smtClean="0"/>
              <a:t> </a:t>
            </a:r>
            <a:r>
              <a:rPr lang="en-US" dirty="0" err="1" smtClean="0"/>
              <a:t>domenii</a:t>
            </a:r>
            <a:r>
              <a:rPr lang="en-US" dirty="0" smtClean="0"/>
              <a:t> de </a:t>
            </a:r>
            <a:r>
              <a:rPr lang="en-US" dirty="0" err="1" smtClean="0"/>
              <a:t>mediu</a:t>
            </a:r>
            <a:r>
              <a:rPr lang="en-US" dirty="0" smtClean="0"/>
              <a:t>, in special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proiectele</a:t>
            </a:r>
            <a:r>
              <a:rPr lang="en-US" dirty="0" smtClean="0"/>
              <a:t> </a:t>
            </a:r>
            <a:r>
              <a:rPr lang="en-US" dirty="0" err="1" smtClean="0"/>
              <a:t>finantate</a:t>
            </a:r>
            <a:r>
              <a:rPr lang="en-US" dirty="0" smtClean="0"/>
              <a:t> din </a:t>
            </a:r>
            <a:r>
              <a:rPr lang="en-US" dirty="0" err="1" smtClean="0"/>
              <a:t>fonduri</a:t>
            </a:r>
            <a:r>
              <a:rPr lang="en-US" dirty="0" smtClean="0"/>
              <a:t> EU (45000 de </a:t>
            </a:r>
            <a:r>
              <a:rPr lang="en-US" dirty="0" err="1" smtClean="0"/>
              <a:t>experti</a:t>
            </a:r>
            <a:r>
              <a:rPr lang="en-US" dirty="0" smtClean="0"/>
              <a:t> in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mediului</a:t>
            </a:r>
            <a:r>
              <a:rPr lang="en-US" dirty="0" smtClean="0"/>
              <a:t>, din 23 </a:t>
            </a:r>
            <a:r>
              <a:rPr lang="en-US" dirty="0" err="1" smtClean="0"/>
              <a:t>asociatii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, din 11 </a:t>
            </a:r>
            <a:r>
              <a:rPr lang="en-US" dirty="0" err="1" smtClean="0"/>
              <a:t>tari</a:t>
            </a:r>
            <a:r>
              <a:rPr lang="en-US" dirty="0" smtClean="0"/>
              <a:t> din EU si din </a:t>
            </a:r>
            <a:r>
              <a:rPr lang="en-US" dirty="0" err="1" smtClean="0"/>
              <a:t>afara</a:t>
            </a:r>
            <a:r>
              <a:rPr lang="en-US" dirty="0" smtClean="0"/>
              <a:t> 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1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Adunarea</a:t>
            </a:r>
            <a:r>
              <a:rPr lang="en-US" dirty="0" smtClean="0"/>
              <a:t> </a:t>
            </a:r>
            <a:r>
              <a:rPr lang="en-US" dirty="0" err="1" smtClean="0"/>
              <a:t>Generala</a:t>
            </a:r>
            <a:r>
              <a:rPr lang="en-US" dirty="0" smtClean="0"/>
              <a:t> ENEP de la Paris, </a:t>
            </a:r>
            <a:r>
              <a:rPr lang="en-US" dirty="0" err="1" smtClean="0"/>
              <a:t>octombrie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0450"/>
          </a:xfrm>
        </p:spPr>
        <p:txBody>
          <a:bodyPr>
            <a:normAutofit/>
          </a:bodyPr>
          <a:lstStyle/>
          <a:p>
            <a:r>
              <a:rPr lang="en-US" b="1" dirty="0" smtClean="0"/>
              <a:t>Seminar de 1 </a:t>
            </a:r>
            <a:r>
              <a:rPr lang="en-US" b="1" dirty="0" err="1" smtClean="0"/>
              <a:t>zi</a:t>
            </a:r>
            <a:r>
              <a:rPr lang="en-US" b="1" dirty="0" smtClean="0"/>
              <a:t>: </a:t>
            </a:r>
            <a:r>
              <a:rPr lang="en-US" dirty="0" smtClean="0"/>
              <a:t>“</a:t>
            </a:r>
            <a:r>
              <a:rPr lang="en-US" dirty="0" err="1" smtClean="0"/>
              <a:t>Directiva</a:t>
            </a:r>
            <a:r>
              <a:rPr lang="en-US" dirty="0" smtClean="0"/>
              <a:t> </a:t>
            </a:r>
            <a:r>
              <a:rPr lang="en-US" dirty="0" err="1" smtClean="0"/>
              <a:t>emisiilor</a:t>
            </a:r>
            <a:r>
              <a:rPr lang="en-US" dirty="0" smtClean="0"/>
              <a:t> </a:t>
            </a:r>
            <a:r>
              <a:rPr lang="en-US" dirty="0" err="1" smtClean="0"/>
              <a:t>industriale</a:t>
            </a:r>
            <a:r>
              <a:rPr lang="en-US" dirty="0" smtClean="0"/>
              <a:t> - </a:t>
            </a:r>
            <a:r>
              <a:rPr lang="en-US" dirty="0" err="1" smtClean="0"/>
              <a:t>abordari</a:t>
            </a:r>
            <a:r>
              <a:rPr lang="en-US" dirty="0" smtClean="0"/>
              <a:t> comparative in </a:t>
            </a:r>
            <a:r>
              <a:rPr lang="en-US" dirty="0" err="1" smtClean="0"/>
              <a:t>statele</a:t>
            </a:r>
            <a:r>
              <a:rPr lang="en-US" dirty="0" smtClean="0"/>
              <a:t> </a:t>
            </a:r>
            <a:r>
              <a:rPr lang="en-US" dirty="0" err="1" smtClean="0"/>
              <a:t>membre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Circa 50000 de </a:t>
            </a:r>
            <a:r>
              <a:rPr lang="en-US" dirty="0" err="1" smtClean="0"/>
              <a:t>instalatii</a:t>
            </a:r>
            <a:r>
              <a:rPr lang="en-US" dirty="0" smtClean="0"/>
              <a:t> IED in </a:t>
            </a:r>
            <a:r>
              <a:rPr lang="en-US" dirty="0" err="1" smtClean="0"/>
              <a:t>intreaga</a:t>
            </a:r>
            <a:r>
              <a:rPr lang="en-US" dirty="0" smtClean="0"/>
              <a:t> Europa</a:t>
            </a:r>
          </a:p>
          <a:p>
            <a:pPr lvl="1"/>
            <a:r>
              <a:rPr lang="en-US" dirty="0" smtClean="0"/>
              <a:t>Principal instrument de </a:t>
            </a:r>
            <a:r>
              <a:rPr lang="en-US" dirty="0" err="1" smtClean="0"/>
              <a:t>reglementare</a:t>
            </a:r>
            <a:r>
              <a:rPr lang="en-US" dirty="0" smtClean="0"/>
              <a:t> a </a:t>
            </a:r>
            <a:r>
              <a:rPr lang="en-US" dirty="0" err="1" smtClean="0"/>
              <a:t>emisiilor</a:t>
            </a:r>
            <a:r>
              <a:rPr lang="en-US" dirty="0" smtClean="0"/>
              <a:t> din </a:t>
            </a:r>
            <a:r>
              <a:rPr lang="en-US" dirty="0" err="1" smtClean="0"/>
              <a:t>instalatiile</a:t>
            </a:r>
            <a:r>
              <a:rPr lang="en-US" dirty="0" smtClean="0"/>
              <a:t> </a:t>
            </a:r>
            <a:r>
              <a:rPr lang="en-US" dirty="0" err="1" smtClean="0"/>
              <a:t>industriale</a:t>
            </a:r>
            <a:r>
              <a:rPr lang="en-US" dirty="0" smtClean="0"/>
              <a:t> cu </a:t>
            </a:r>
            <a:r>
              <a:rPr lang="en-US" dirty="0" err="1" smtClean="0"/>
              <a:t>rolul</a:t>
            </a:r>
            <a:r>
              <a:rPr lang="en-US" dirty="0" smtClean="0"/>
              <a:t> de a </a:t>
            </a:r>
            <a:r>
              <a:rPr lang="en-US" dirty="0" err="1" smtClean="0"/>
              <a:t>proteja</a:t>
            </a:r>
            <a:r>
              <a:rPr lang="en-US" dirty="0" smtClean="0"/>
              <a:t> </a:t>
            </a:r>
            <a:r>
              <a:rPr lang="en-US" dirty="0" err="1" smtClean="0"/>
              <a:t>sanatatea</a:t>
            </a:r>
            <a:r>
              <a:rPr lang="en-US" dirty="0" smtClean="0"/>
              <a:t> </a:t>
            </a:r>
            <a:r>
              <a:rPr lang="en-US" dirty="0" err="1" smtClean="0"/>
              <a:t>oamenilor</a:t>
            </a:r>
            <a:r>
              <a:rPr lang="en-US" dirty="0" smtClean="0"/>
              <a:t> si </a:t>
            </a:r>
            <a:r>
              <a:rPr lang="en-US" dirty="0" err="1" smtClean="0"/>
              <a:t>mediul</a:t>
            </a:r>
            <a:r>
              <a:rPr lang="en-US" dirty="0" smtClean="0"/>
              <a:t>, </a:t>
            </a:r>
            <a:r>
              <a:rPr lang="en-US" b="1" dirty="0" smtClean="0"/>
              <a:t>in particular </a:t>
            </a:r>
            <a:r>
              <a:rPr lang="en-US" b="1" dirty="0" err="1" smtClean="0"/>
              <a:t>printr</a:t>
            </a:r>
            <a:r>
              <a:rPr lang="en-US" b="1" dirty="0" smtClean="0"/>
              <a:t>-o </a:t>
            </a:r>
            <a:r>
              <a:rPr lang="en-US" b="1" dirty="0" err="1" smtClean="0"/>
              <a:t>mai</a:t>
            </a:r>
            <a:r>
              <a:rPr lang="en-US" b="1" dirty="0" smtClean="0"/>
              <a:t> </a:t>
            </a:r>
            <a:r>
              <a:rPr lang="en-US" b="1" dirty="0" err="1" smtClean="0"/>
              <a:t>buna</a:t>
            </a:r>
            <a:r>
              <a:rPr lang="en-US" b="1" dirty="0" smtClean="0"/>
              <a:t> </a:t>
            </a:r>
            <a:r>
              <a:rPr lang="en-US" b="1" dirty="0" err="1" smtClean="0"/>
              <a:t>aplicare</a:t>
            </a:r>
            <a:r>
              <a:rPr lang="en-US" b="1" dirty="0" smtClean="0"/>
              <a:t> a BAT-</a:t>
            </a:r>
            <a:r>
              <a:rPr lang="en-US" b="1" dirty="0" err="1" smtClean="0"/>
              <a:t>urilor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IED se </a:t>
            </a:r>
            <a:r>
              <a:rPr lang="en-US" b="1" dirty="0" err="1" smtClean="0"/>
              <a:t>bazeaza</a:t>
            </a:r>
            <a:r>
              <a:rPr lang="en-US" b="1" dirty="0" smtClean="0"/>
              <a:t> </a:t>
            </a:r>
            <a:r>
              <a:rPr lang="en-US" b="1" dirty="0" err="1" smtClean="0"/>
              <a:t>pe</a:t>
            </a:r>
            <a:r>
              <a:rPr lang="en-US" b="1" dirty="0" smtClean="0"/>
              <a:t> 5 </a:t>
            </a:r>
            <a:r>
              <a:rPr lang="en-US" b="1" dirty="0" err="1" smtClean="0"/>
              <a:t>piloni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Abordare</a:t>
            </a:r>
            <a:r>
              <a:rPr lang="en-US" dirty="0" smtClean="0"/>
              <a:t> </a:t>
            </a:r>
            <a:r>
              <a:rPr lang="en-US" dirty="0" err="1" smtClean="0"/>
              <a:t>integrata</a:t>
            </a:r>
            <a:r>
              <a:rPr lang="en-US" dirty="0" smtClean="0"/>
              <a:t> a </a:t>
            </a:r>
            <a:r>
              <a:rPr lang="en-US" dirty="0" err="1" smtClean="0"/>
              <a:t>poluarii</a:t>
            </a:r>
            <a:endParaRPr lang="en-US" dirty="0" smtClean="0"/>
          </a:p>
          <a:p>
            <a:pPr lvl="2"/>
            <a:r>
              <a:rPr lang="en-US" dirty="0" err="1" smtClean="0"/>
              <a:t>Aplicarea</a:t>
            </a:r>
            <a:r>
              <a:rPr lang="en-US" dirty="0" smtClean="0"/>
              <a:t> BAT – </a:t>
            </a:r>
            <a:r>
              <a:rPr lang="en-US" b="1" dirty="0" err="1" smtClean="0"/>
              <a:t>valori</a:t>
            </a:r>
            <a:r>
              <a:rPr lang="en-US" b="1" dirty="0" smtClean="0"/>
              <a:t> </a:t>
            </a:r>
            <a:r>
              <a:rPr lang="en-US" b="1" dirty="0" err="1" smtClean="0"/>
              <a:t>limita</a:t>
            </a:r>
            <a:r>
              <a:rPr lang="en-US" b="1" dirty="0" smtClean="0"/>
              <a:t> de </a:t>
            </a:r>
            <a:r>
              <a:rPr lang="en-US" b="1" dirty="0" err="1" smtClean="0"/>
              <a:t>emisie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coordonarea</a:t>
            </a:r>
            <a:r>
              <a:rPr lang="en-US" dirty="0" smtClean="0"/>
              <a:t> </a:t>
            </a:r>
            <a:r>
              <a:rPr lang="en-US" dirty="0" err="1" smtClean="0"/>
              <a:t>acestui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realizata</a:t>
            </a:r>
            <a:r>
              <a:rPr lang="en-US" dirty="0" smtClean="0"/>
              <a:t> de </a:t>
            </a:r>
            <a:r>
              <a:rPr lang="en-US" dirty="0" err="1" smtClean="0"/>
              <a:t>Biroul</a:t>
            </a:r>
            <a:r>
              <a:rPr lang="en-US" dirty="0" smtClean="0"/>
              <a:t> IPPC din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b="1" dirty="0" err="1" smtClean="0"/>
              <a:t>Institutului</a:t>
            </a:r>
            <a:r>
              <a:rPr lang="en-US" b="1" dirty="0" smtClean="0"/>
              <a:t> </a:t>
            </a:r>
            <a:r>
              <a:rPr lang="en-US" b="1" dirty="0" err="1" smtClean="0"/>
              <a:t>pentru</a:t>
            </a:r>
            <a:r>
              <a:rPr lang="en-US" b="1" dirty="0" smtClean="0"/>
              <a:t> </a:t>
            </a:r>
            <a:r>
              <a:rPr lang="en-US" b="1" dirty="0" err="1" smtClean="0"/>
              <a:t>Prospectare</a:t>
            </a:r>
            <a:r>
              <a:rPr lang="en-US" b="1" dirty="0" smtClean="0"/>
              <a:t> </a:t>
            </a:r>
            <a:r>
              <a:rPr lang="en-US" b="1" dirty="0" err="1" smtClean="0"/>
              <a:t>Tehnologica</a:t>
            </a:r>
            <a:r>
              <a:rPr lang="en-US" b="1" dirty="0" smtClean="0"/>
              <a:t> al EU Joint Research Centre </a:t>
            </a:r>
            <a:r>
              <a:rPr lang="en-US" dirty="0" smtClean="0"/>
              <a:t>din </a:t>
            </a:r>
            <a:r>
              <a:rPr lang="en-US" dirty="0" err="1" smtClean="0"/>
              <a:t>Sevilla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Flexibilitate</a:t>
            </a:r>
            <a:r>
              <a:rPr lang="en-US" dirty="0" smtClean="0"/>
              <a:t> –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situatii</a:t>
            </a:r>
            <a:r>
              <a:rPr lang="en-US" dirty="0" smtClean="0"/>
              <a:t> </a:t>
            </a:r>
            <a:r>
              <a:rPr lang="en-US" dirty="0" err="1" smtClean="0"/>
              <a:t>foarte</a:t>
            </a:r>
            <a:r>
              <a:rPr lang="en-US" dirty="0" smtClean="0"/>
              <a:t> </a:t>
            </a:r>
            <a:r>
              <a:rPr lang="en-US" dirty="0" err="1" smtClean="0"/>
              <a:t>specifice</a:t>
            </a:r>
            <a:r>
              <a:rPr lang="en-US" dirty="0" smtClean="0"/>
              <a:t> (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evaluari-costuri</a:t>
            </a:r>
            <a:r>
              <a:rPr lang="en-US" dirty="0" smtClean="0"/>
              <a:t> </a:t>
            </a:r>
            <a:r>
              <a:rPr lang="en-US" dirty="0" err="1" smtClean="0"/>
              <a:t>foarte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aplicarea</a:t>
            </a:r>
            <a:r>
              <a:rPr lang="en-US" dirty="0" smtClean="0"/>
              <a:t> </a:t>
            </a:r>
            <a:r>
              <a:rPr lang="en-US" dirty="0" err="1" smtClean="0"/>
              <a:t>concluziilor</a:t>
            </a:r>
            <a:r>
              <a:rPr lang="en-US" dirty="0" smtClean="0"/>
              <a:t> BAT – </a:t>
            </a:r>
            <a:r>
              <a:rPr lang="en-US" dirty="0" err="1" smtClean="0"/>
              <a:t>derogari</a:t>
            </a:r>
            <a:r>
              <a:rPr lang="en-US" dirty="0" smtClean="0"/>
              <a:t> -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justificate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Inspectie</a:t>
            </a:r>
            <a:r>
              <a:rPr lang="en-US" dirty="0" smtClean="0"/>
              <a:t> (</a:t>
            </a:r>
            <a:r>
              <a:rPr lang="en-US" dirty="0" err="1" smtClean="0"/>
              <a:t>folosirea</a:t>
            </a:r>
            <a:r>
              <a:rPr lang="en-US" dirty="0" smtClean="0"/>
              <a:t> </a:t>
            </a:r>
            <a:r>
              <a:rPr lang="en-US" dirty="0" err="1" smtClean="0"/>
              <a:t>criteriilor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evaluare</a:t>
            </a:r>
            <a:r>
              <a:rPr lang="en-US" dirty="0" smtClean="0"/>
              <a:t> a </a:t>
            </a:r>
            <a:r>
              <a:rPr lang="en-US" dirty="0" err="1" smtClean="0"/>
              <a:t>riscului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stabilirea</a:t>
            </a:r>
            <a:r>
              <a:rPr lang="en-US" dirty="0" smtClean="0"/>
              <a:t> </a:t>
            </a:r>
            <a:r>
              <a:rPr lang="en-US" dirty="0" err="1" smtClean="0"/>
              <a:t>numarului</a:t>
            </a:r>
            <a:r>
              <a:rPr lang="en-US" dirty="0" smtClean="0"/>
              <a:t> de </a:t>
            </a:r>
            <a:r>
              <a:rPr lang="en-US" dirty="0" err="1" smtClean="0"/>
              <a:t>inspectii</a:t>
            </a:r>
            <a:r>
              <a:rPr lang="en-US" dirty="0" smtClean="0"/>
              <a:t>,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putin</a:t>
            </a:r>
            <a:r>
              <a:rPr lang="en-US" dirty="0" smtClean="0"/>
              <a:t> o data la 3 </a:t>
            </a:r>
            <a:r>
              <a:rPr lang="en-US" dirty="0" err="1" smtClean="0"/>
              <a:t>ani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Participare</a:t>
            </a:r>
            <a:r>
              <a:rPr lang="en-US" dirty="0" smtClean="0"/>
              <a:t> </a:t>
            </a:r>
            <a:r>
              <a:rPr lang="en-US" dirty="0" err="1" smtClean="0"/>
              <a:t>publica</a:t>
            </a:r>
            <a:r>
              <a:rPr lang="en-US" dirty="0" smtClean="0"/>
              <a:t> (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la </a:t>
            </a:r>
            <a:r>
              <a:rPr lang="en-US" dirty="0" err="1" smtClean="0"/>
              <a:t>procedura</a:t>
            </a:r>
            <a:r>
              <a:rPr lang="en-US" dirty="0" smtClean="0"/>
              <a:t> de </a:t>
            </a:r>
            <a:r>
              <a:rPr lang="en-US" dirty="0" err="1" smtClean="0"/>
              <a:t>autorizare</a:t>
            </a:r>
            <a:r>
              <a:rPr lang="en-US" dirty="0" smtClean="0"/>
              <a:t> si la </a:t>
            </a:r>
            <a:r>
              <a:rPr lang="en-US" dirty="0" err="1" smtClean="0"/>
              <a:t>datele</a:t>
            </a:r>
            <a:r>
              <a:rPr lang="en-US" dirty="0" smtClean="0"/>
              <a:t> de </a:t>
            </a:r>
            <a:r>
              <a:rPr lang="en-US" dirty="0" err="1" smtClean="0"/>
              <a:t>inspectie</a:t>
            </a:r>
            <a:r>
              <a:rPr lang="en-US" dirty="0" smtClean="0"/>
              <a:t> si </a:t>
            </a:r>
            <a:r>
              <a:rPr lang="en-US" dirty="0" err="1" smtClean="0"/>
              <a:t>monitorizare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Adunarea</a:t>
            </a:r>
            <a:r>
              <a:rPr lang="en-US" dirty="0" smtClean="0"/>
              <a:t> </a:t>
            </a:r>
            <a:r>
              <a:rPr lang="en-US" dirty="0" err="1" smtClean="0"/>
              <a:t>Generala</a:t>
            </a:r>
            <a:r>
              <a:rPr lang="en-US" dirty="0" smtClean="0"/>
              <a:t> ENEP de la Paris, </a:t>
            </a:r>
            <a:r>
              <a:rPr lang="en-US" dirty="0" err="1" smtClean="0"/>
              <a:t>octombrie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04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Seminar de 1 </a:t>
            </a:r>
            <a:r>
              <a:rPr lang="en-US" b="1" dirty="0" err="1" smtClean="0"/>
              <a:t>zi</a:t>
            </a:r>
            <a:r>
              <a:rPr lang="en-US" dirty="0" smtClean="0"/>
              <a:t>: </a:t>
            </a:r>
            <a:r>
              <a:rPr lang="en-US" dirty="0" err="1" smtClean="0"/>
              <a:t>Directiva</a:t>
            </a:r>
            <a:r>
              <a:rPr lang="en-US" dirty="0" smtClean="0"/>
              <a:t> </a:t>
            </a:r>
            <a:r>
              <a:rPr lang="en-US" dirty="0" err="1" smtClean="0"/>
              <a:t>emisiilor</a:t>
            </a:r>
            <a:r>
              <a:rPr lang="en-US" dirty="0" smtClean="0"/>
              <a:t> </a:t>
            </a:r>
            <a:r>
              <a:rPr lang="en-US" dirty="0" err="1" smtClean="0"/>
              <a:t>industriale</a:t>
            </a:r>
            <a:r>
              <a:rPr lang="en-US" dirty="0" smtClean="0"/>
              <a:t> </a:t>
            </a:r>
          </a:p>
          <a:p>
            <a:pPr lvl="1"/>
            <a:r>
              <a:rPr lang="en-US" b="1" dirty="0" err="1"/>
              <a:t>Rolul</a:t>
            </a:r>
            <a:r>
              <a:rPr lang="en-US" b="1" dirty="0"/>
              <a:t> BREF si </a:t>
            </a:r>
            <a:r>
              <a:rPr lang="en-US" b="1" dirty="0" smtClean="0"/>
              <a:t> al </a:t>
            </a:r>
            <a:r>
              <a:rPr lang="en-US" b="1" dirty="0" err="1" smtClean="0"/>
              <a:t>concluziilor</a:t>
            </a:r>
            <a:r>
              <a:rPr lang="en-US" b="1" dirty="0" smtClean="0"/>
              <a:t> </a:t>
            </a:r>
            <a:r>
              <a:rPr lang="en-US" b="1" dirty="0"/>
              <a:t>BAT </a:t>
            </a:r>
            <a:r>
              <a:rPr lang="en-US" dirty="0"/>
              <a:t>in </a:t>
            </a:r>
            <a:r>
              <a:rPr lang="en-US" dirty="0" err="1"/>
              <a:t>punerea</a:t>
            </a:r>
            <a:r>
              <a:rPr lang="en-US" dirty="0"/>
              <a:t> in </a:t>
            </a:r>
            <a:r>
              <a:rPr lang="en-US" dirty="0" err="1"/>
              <a:t>aplicare</a:t>
            </a:r>
            <a:r>
              <a:rPr lang="en-US" dirty="0"/>
              <a:t> a IED</a:t>
            </a:r>
          </a:p>
          <a:p>
            <a:pPr lvl="1"/>
            <a:r>
              <a:rPr lang="en-US" b="1" dirty="0" err="1" smtClean="0"/>
              <a:t>Procesul</a:t>
            </a:r>
            <a:r>
              <a:rPr lang="en-US" b="1" dirty="0" smtClean="0"/>
              <a:t> </a:t>
            </a:r>
            <a:r>
              <a:rPr lang="en-US" b="1" dirty="0"/>
              <a:t>“</a:t>
            </a:r>
            <a:r>
              <a:rPr lang="en-US" b="1" dirty="0" err="1"/>
              <a:t>Sevilla</a:t>
            </a:r>
            <a:r>
              <a:rPr lang="en-US" b="1" dirty="0"/>
              <a:t>”- </a:t>
            </a:r>
            <a:r>
              <a:rPr lang="en-US" dirty="0" err="1"/>
              <a:t>elaborarea</a:t>
            </a:r>
            <a:r>
              <a:rPr lang="en-US" dirty="0"/>
              <a:t> - </a:t>
            </a:r>
            <a:r>
              <a:rPr lang="en-US" dirty="0" err="1"/>
              <a:t>dezvoltarea</a:t>
            </a:r>
            <a:r>
              <a:rPr lang="en-US" dirty="0"/>
              <a:t> BREF si </a:t>
            </a:r>
            <a:r>
              <a:rPr lang="en-US" dirty="0" err="1"/>
              <a:t>stabilire</a:t>
            </a:r>
            <a:r>
              <a:rPr lang="en-US" dirty="0"/>
              <a:t> </a:t>
            </a:r>
            <a:r>
              <a:rPr lang="en-US" dirty="0" err="1"/>
              <a:t>concluzii</a:t>
            </a:r>
            <a:r>
              <a:rPr lang="en-US" dirty="0"/>
              <a:t> BAT:</a:t>
            </a:r>
          </a:p>
          <a:p>
            <a:pPr lvl="2"/>
            <a:r>
              <a:rPr lang="en-US" b="1" dirty="0" err="1"/>
              <a:t>Realizarea</a:t>
            </a:r>
            <a:r>
              <a:rPr lang="en-US" b="1" dirty="0"/>
              <a:t> </a:t>
            </a:r>
            <a:r>
              <a:rPr lang="en-US" b="1" dirty="0" err="1"/>
              <a:t>unui</a:t>
            </a:r>
            <a:r>
              <a:rPr lang="en-US" b="1" dirty="0"/>
              <a:t> </a:t>
            </a:r>
            <a:r>
              <a:rPr lang="en-US" b="1" dirty="0" err="1"/>
              <a:t>consens</a:t>
            </a:r>
            <a:r>
              <a:rPr lang="en-US" b="1" dirty="0"/>
              <a:t> complex</a:t>
            </a:r>
            <a:r>
              <a:rPr lang="en-US" dirty="0"/>
              <a:t>, </a:t>
            </a:r>
            <a:r>
              <a:rPr lang="en-US" dirty="0" err="1"/>
              <a:t>construit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un 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schimb</a:t>
            </a:r>
            <a:r>
              <a:rPr lang="en-US" dirty="0"/>
              <a:t> de </a:t>
            </a:r>
            <a:r>
              <a:rPr lang="en-US" dirty="0" err="1"/>
              <a:t>informatii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numeroase</a:t>
            </a:r>
            <a:r>
              <a:rPr lang="en-US" dirty="0"/>
              <a:t> </a:t>
            </a:r>
            <a:r>
              <a:rPr lang="en-US" dirty="0" err="1"/>
              <a:t>parti</a:t>
            </a:r>
            <a:r>
              <a:rPr lang="en-US" dirty="0"/>
              <a:t> </a:t>
            </a:r>
            <a:r>
              <a:rPr lang="en-US" dirty="0" err="1"/>
              <a:t>interesate</a:t>
            </a:r>
            <a:r>
              <a:rPr lang="en-US" dirty="0"/>
              <a:t>,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sustinut</a:t>
            </a:r>
            <a:r>
              <a:rPr lang="en-US" dirty="0"/>
              <a:t> de </a:t>
            </a:r>
            <a:r>
              <a:rPr lang="en-US" dirty="0" err="1"/>
              <a:t>informatii</a:t>
            </a:r>
            <a:r>
              <a:rPr lang="en-US" dirty="0"/>
              <a:t> </a:t>
            </a:r>
            <a:r>
              <a:rPr lang="en-US" dirty="0" err="1"/>
              <a:t>tehnico-economice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b="1" dirty="0" smtClean="0"/>
              <a:t>La </a:t>
            </a:r>
            <a:r>
              <a:rPr lang="en-US" b="1" dirty="0" err="1" smtClean="0"/>
              <a:t>nivel</a:t>
            </a:r>
            <a:r>
              <a:rPr lang="en-US" b="1" dirty="0" smtClean="0"/>
              <a:t> EU: IPPC Bureau (JRC, IPTS)</a:t>
            </a:r>
          </a:p>
          <a:p>
            <a:pPr lvl="2"/>
            <a:r>
              <a:rPr lang="en-US" b="1" dirty="0" err="1" smtClean="0"/>
              <a:t>Franta</a:t>
            </a:r>
            <a:r>
              <a:rPr lang="en-US" b="1" dirty="0" smtClean="0"/>
              <a:t>: </a:t>
            </a:r>
            <a:r>
              <a:rPr lang="en-US" dirty="0" err="1" smtClean="0"/>
              <a:t>Ministerul</a:t>
            </a:r>
            <a:r>
              <a:rPr lang="en-US" dirty="0" smtClean="0"/>
              <a:t> </a:t>
            </a:r>
            <a:r>
              <a:rPr lang="en-US" dirty="0" err="1" smtClean="0"/>
              <a:t>Ecologiei</a:t>
            </a:r>
            <a:r>
              <a:rPr lang="en-US" dirty="0" smtClean="0"/>
              <a:t> </a:t>
            </a:r>
            <a:r>
              <a:rPr lang="en-US" dirty="0" err="1" smtClean="0"/>
              <a:t>reprezinta</a:t>
            </a:r>
            <a:r>
              <a:rPr lang="en-US" dirty="0" smtClean="0"/>
              <a:t> </a:t>
            </a:r>
            <a:r>
              <a:rPr lang="en-US" dirty="0" err="1" smtClean="0"/>
              <a:t>Franta</a:t>
            </a:r>
            <a:r>
              <a:rPr lang="en-US" dirty="0" smtClean="0"/>
              <a:t> in </a:t>
            </a:r>
            <a:r>
              <a:rPr lang="en-US" dirty="0" err="1" smtClean="0"/>
              <a:t>procesul</a:t>
            </a:r>
            <a:r>
              <a:rPr lang="en-US" dirty="0" smtClean="0"/>
              <a:t> </a:t>
            </a:r>
            <a:r>
              <a:rPr lang="en-US" dirty="0" err="1" smtClean="0"/>
              <a:t>Sevilla</a:t>
            </a:r>
            <a:r>
              <a:rPr lang="en-US" dirty="0" smtClean="0"/>
              <a:t>, </a:t>
            </a:r>
            <a:r>
              <a:rPr lang="en-US" dirty="0" err="1" smtClean="0"/>
              <a:t>asistat</a:t>
            </a:r>
            <a:r>
              <a:rPr lang="en-US" dirty="0" smtClean="0"/>
              <a:t> de </a:t>
            </a:r>
            <a:r>
              <a:rPr lang="en-US" b="1" dirty="0" smtClean="0"/>
              <a:t>ADEME si INERIS</a:t>
            </a:r>
            <a:r>
              <a:rPr lang="en-US" dirty="0" smtClean="0"/>
              <a:t>. </a:t>
            </a:r>
            <a:r>
              <a:rPr lang="en-US" dirty="0" err="1" smtClean="0"/>
              <a:t>Exista</a:t>
            </a:r>
            <a:r>
              <a:rPr lang="en-US" dirty="0" smtClean="0"/>
              <a:t> o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publica</a:t>
            </a:r>
            <a:r>
              <a:rPr lang="en-US" dirty="0" smtClean="0"/>
              <a:t> cu </a:t>
            </a:r>
            <a:r>
              <a:rPr lang="en-US" dirty="0" err="1" smtClean="0"/>
              <a:t>experti</a:t>
            </a:r>
            <a:r>
              <a:rPr lang="en-US" dirty="0" smtClean="0"/>
              <a:t> care au </a:t>
            </a:r>
            <a:r>
              <a:rPr lang="en-US" dirty="0" err="1" smtClean="0"/>
              <a:t>participat</a:t>
            </a:r>
            <a:r>
              <a:rPr lang="en-US" dirty="0" smtClean="0"/>
              <a:t> </a:t>
            </a:r>
            <a:r>
              <a:rPr lang="en-US" dirty="0" err="1" smtClean="0"/>
              <a:t>efectiv</a:t>
            </a:r>
            <a:r>
              <a:rPr lang="en-US" dirty="0" smtClean="0"/>
              <a:t>  in </a:t>
            </a:r>
            <a:r>
              <a:rPr lang="en-US" dirty="0" err="1" smtClean="0"/>
              <a:t>procesul</a:t>
            </a:r>
            <a:r>
              <a:rPr lang="en-US" dirty="0" smtClean="0"/>
              <a:t> de </a:t>
            </a:r>
            <a:r>
              <a:rPr lang="en-US" dirty="0" err="1" smtClean="0"/>
              <a:t>elaborare</a:t>
            </a:r>
            <a:r>
              <a:rPr lang="en-US" dirty="0" smtClean="0"/>
              <a:t> BREF/BAT </a:t>
            </a:r>
            <a:r>
              <a:rPr lang="en-US" dirty="0" err="1" smtClean="0"/>
              <a:t>pe</a:t>
            </a:r>
            <a:r>
              <a:rPr lang="en-US" dirty="0" smtClean="0"/>
              <a:t> diverse </a:t>
            </a:r>
            <a:r>
              <a:rPr lang="en-US" dirty="0" err="1" smtClean="0"/>
              <a:t>domenii</a:t>
            </a:r>
            <a:r>
              <a:rPr lang="en-US" dirty="0" smtClean="0"/>
              <a:t> si care pot </a:t>
            </a:r>
            <a:r>
              <a:rPr lang="en-US" dirty="0" err="1" smtClean="0"/>
              <a:t>acorda</a:t>
            </a:r>
            <a:r>
              <a:rPr lang="en-US" dirty="0" smtClean="0"/>
              <a:t> </a:t>
            </a:r>
            <a:r>
              <a:rPr lang="en-US" dirty="0" err="1" smtClean="0"/>
              <a:t>sprijin</a:t>
            </a:r>
            <a:r>
              <a:rPr lang="en-US" dirty="0" smtClean="0"/>
              <a:t> </a:t>
            </a:r>
            <a:r>
              <a:rPr lang="en-US" dirty="0" err="1" smtClean="0"/>
              <a:t>partilor</a:t>
            </a:r>
            <a:r>
              <a:rPr lang="en-US" dirty="0" smtClean="0"/>
              <a:t> </a:t>
            </a:r>
            <a:r>
              <a:rPr lang="en-US" dirty="0" err="1" smtClean="0"/>
              <a:t>interesate</a:t>
            </a:r>
            <a:r>
              <a:rPr lang="en-US" dirty="0" smtClean="0"/>
              <a:t> </a:t>
            </a:r>
          </a:p>
          <a:p>
            <a:pPr lvl="1"/>
            <a:r>
              <a:rPr lang="en-US" b="1" dirty="0" err="1" smtClean="0"/>
              <a:t>Provocarile</a:t>
            </a:r>
            <a:r>
              <a:rPr lang="en-US" b="1" dirty="0" smtClean="0"/>
              <a:t> </a:t>
            </a:r>
            <a:r>
              <a:rPr lang="en-US" b="1" dirty="0" smtClean="0"/>
              <a:t>IED </a:t>
            </a:r>
            <a:r>
              <a:rPr lang="en-US" b="1" dirty="0" err="1" smtClean="0"/>
              <a:t>pentru</a:t>
            </a:r>
            <a:r>
              <a:rPr lang="en-US" b="1" dirty="0" smtClean="0"/>
              <a:t> </a:t>
            </a:r>
            <a:r>
              <a:rPr lang="en-US" b="1" dirty="0" err="1" smtClean="0"/>
              <a:t>industria</a:t>
            </a:r>
            <a:r>
              <a:rPr lang="en-US" b="1" dirty="0" smtClean="0"/>
              <a:t> </a:t>
            </a:r>
            <a:r>
              <a:rPr lang="en-US" b="1" dirty="0" err="1" smtClean="0"/>
              <a:t>chimica</a:t>
            </a:r>
            <a:r>
              <a:rPr lang="en-US" dirty="0"/>
              <a:t> </a:t>
            </a:r>
            <a:r>
              <a:rPr lang="en-US" dirty="0" smtClean="0"/>
              <a:t>- in </a:t>
            </a:r>
            <a:r>
              <a:rPr lang="en-US" dirty="0" err="1" smtClean="0"/>
              <a:t>Franta</a:t>
            </a:r>
            <a:r>
              <a:rPr lang="en-US" dirty="0" smtClean="0"/>
              <a:t> (nu </a:t>
            </a:r>
            <a:r>
              <a:rPr lang="en-US" dirty="0" err="1" smtClean="0"/>
              <a:t>exista</a:t>
            </a:r>
            <a:r>
              <a:rPr lang="en-US" dirty="0" smtClean="0"/>
              <a:t> </a:t>
            </a:r>
            <a:r>
              <a:rPr lang="en-US" dirty="0" err="1" smtClean="0"/>
              <a:t>concluzii</a:t>
            </a:r>
            <a:r>
              <a:rPr lang="en-US" dirty="0" smtClean="0"/>
              <a:t> BAT, </a:t>
            </a:r>
            <a:r>
              <a:rPr lang="en-US" dirty="0" err="1" smtClean="0"/>
              <a:t>numar</a:t>
            </a:r>
            <a:r>
              <a:rPr lang="en-US" dirty="0" smtClean="0"/>
              <a:t> mare de </a:t>
            </a:r>
            <a:r>
              <a:rPr lang="en-US" dirty="0" err="1" smtClean="0"/>
              <a:t>instalatii</a:t>
            </a:r>
            <a:r>
              <a:rPr lang="en-US" dirty="0" smtClean="0"/>
              <a:t> </a:t>
            </a:r>
            <a:r>
              <a:rPr lang="en-US" dirty="0" err="1" smtClean="0"/>
              <a:t>neexistand</a:t>
            </a:r>
            <a:r>
              <a:rPr lang="en-US" dirty="0" smtClean="0"/>
              <a:t> </a:t>
            </a:r>
            <a:r>
              <a:rPr lang="en-US" dirty="0" err="1" smtClean="0"/>
              <a:t>limita</a:t>
            </a:r>
            <a:r>
              <a:rPr lang="en-US" dirty="0" smtClean="0"/>
              <a:t> de capacitate, mare </a:t>
            </a:r>
            <a:r>
              <a:rPr lang="en-US" dirty="0" err="1" smtClean="0"/>
              <a:t>diversitate</a:t>
            </a:r>
            <a:r>
              <a:rPr lang="en-US" dirty="0" smtClean="0"/>
              <a:t>,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BREF care </a:t>
            </a:r>
            <a:r>
              <a:rPr lang="en-US" dirty="0" err="1" smtClean="0"/>
              <a:t>acopera</a:t>
            </a:r>
            <a:r>
              <a:rPr lang="en-US" dirty="0" smtClean="0"/>
              <a:t> in mod direct </a:t>
            </a:r>
            <a:r>
              <a:rPr lang="en-US" dirty="0" err="1" smtClean="0"/>
              <a:t>sau</a:t>
            </a:r>
            <a:r>
              <a:rPr lang="en-US" dirty="0" smtClean="0"/>
              <a:t> indirect </a:t>
            </a:r>
            <a:r>
              <a:rPr lang="en-US" dirty="0" err="1" smtClean="0"/>
              <a:t>industria</a:t>
            </a:r>
            <a:r>
              <a:rPr lang="en-US" dirty="0" smtClean="0"/>
              <a:t> </a:t>
            </a:r>
            <a:r>
              <a:rPr lang="en-US" dirty="0" err="1" smtClean="0"/>
              <a:t>chimica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b="1" dirty="0" err="1" smtClean="0"/>
              <a:t>Raportul</a:t>
            </a:r>
            <a:r>
              <a:rPr lang="en-US" b="1" dirty="0" smtClean="0"/>
              <a:t> </a:t>
            </a:r>
            <a:r>
              <a:rPr lang="en-US" b="1" dirty="0" smtClean="0"/>
              <a:t>de </a:t>
            </a:r>
            <a:r>
              <a:rPr lang="en-US" b="1" dirty="0" err="1" smtClean="0"/>
              <a:t>referita</a:t>
            </a:r>
            <a:r>
              <a:rPr lang="en-US" b="1" dirty="0" smtClean="0"/>
              <a:t> sub </a:t>
            </a:r>
            <a:r>
              <a:rPr lang="en-US" b="1" dirty="0" err="1" smtClean="0"/>
              <a:t>Directiva</a:t>
            </a:r>
            <a:r>
              <a:rPr lang="en-US" b="1" dirty="0" smtClean="0"/>
              <a:t> IED</a:t>
            </a:r>
            <a:r>
              <a:rPr lang="en-US" dirty="0" smtClean="0"/>
              <a:t>: </a:t>
            </a:r>
            <a:r>
              <a:rPr lang="en-US" dirty="0" err="1" smtClean="0"/>
              <a:t>exigentele</a:t>
            </a:r>
            <a:r>
              <a:rPr lang="en-US" dirty="0" smtClean="0"/>
              <a:t> IED- </a:t>
            </a:r>
            <a:r>
              <a:rPr lang="en-US" dirty="0" err="1" smtClean="0"/>
              <a:t>raportul</a:t>
            </a:r>
            <a:r>
              <a:rPr lang="en-US" dirty="0" smtClean="0"/>
              <a:t> de 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referinta</a:t>
            </a:r>
            <a:r>
              <a:rPr lang="en-US" dirty="0" smtClean="0"/>
              <a:t> (</a:t>
            </a:r>
            <a:r>
              <a:rPr lang="en-US" dirty="0" err="1" smtClean="0"/>
              <a:t>reabilitarea</a:t>
            </a:r>
            <a:r>
              <a:rPr lang="en-US" dirty="0" smtClean="0"/>
              <a:t> site-</a:t>
            </a:r>
            <a:r>
              <a:rPr lang="en-US" dirty="0" err="1" smtClean="0"/>
              <a:t>ului</a:t>
            </a:r>
            <a:r>
              <a:rPr lang="en-US" dirty="0" smtClean="0"/>
              <a:t> la </a:t>
            </a:r>
            <a:r>
              <a:rPr lang="en-US" dirty="0" err="1" smtClean="0"/>
              <a:t>sfarsitul</a:t>
            </a:r>
            <a:r>
              <a:rPr lang="en-US" dirty="0" smtClean="0"/>
              <a:t> </a:t>
            </a:r>
            <a:r>
              <a:rPr lang="en-US" dirty="0" err="1" smtClean="0"/>
              <a:t>activitatii</a:t>
            </a:r>
            <a:r>
              <a:rPr lang="en-US" dirty="0" smtClean="0"/>
              <a:t>- </a:t>
            </a:r>
            <a:r>
              <a:rPr lang="en-US" dirty="0" err="1" smtClean="0"/>
              <a:t>elaborarea</a:t>
            </a:r>
            <a:r>
              <a:rPr lang="en-US" dirty="0" smtClean="0"/>
              <a:t>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raport</a:t>
            </a:r>
            <a:r>
              <a:rPr lang="en-US" dirty="0" smtClean="0"/>
              <a:t> de </a:t>
            </a:r>
            <a:r>
              <a:rPr lang="en-US" dirty="0" err="1" smtClean="0"/>
              <a:t>referinta</a:t>
            </a:r>
            <a:r>
              <a:rPr lang="en-US" dirty="0" smtClean="0"/>
              <a:t>, care </a:t>
            </a:r>
            <a:r>
              <a:rPr lang="en-US" dirty="0" err="1" smtClean="0"/>
              <a:t>defineste</a:t>
            </a:r>
            <a:r>
              <a:rPr lang="en-US" dirty="0" smtClean="0"/>
              <a:t> </a:t>
            </a:r>
            <a:r>
              <a:rPr lang="en-US" dirty="0" err="1" smtClean="0"/>
              <a:t>starea</a:t>
            </a:r>
            <a:r>
              <a:rPr lang="en-US" dirty="0" smtClean="0"/>
              <a:t> de </a:t>
            </a:r>
            <a:r>
              <a:rPr lang="en-US" dirty="0" err="1" smtClean="0"/>
              <a:t>poluare</a:t>
            </a:r>
            <a:r>
              <a:rPr lang="en-US" dirty="0" smtClean="0"/>
              <a:t> a </a:t>
            </a:r>
            <a:r>
              <a:rPr lang="en-US" dirty="0" err="1" smtClean="0"/>
              <a:t>solului</a:t>
            </a:r>
            <a:r>
              <a:rPr lang="en-US" dirty="0" smtClean="0"/>
              <a:t> si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apei</a:t>
            </a:r>
            <a:r>
              <a:rPr lang="en-US" dirty="0" smtClean="0"/>
              <a:t> </a:t>
            </a:r>
            <a:r>
              <a:rPr lang="en-US" dirty="0" err="1" smtClean="0"/>
              <a:t>freatice</a:t>
            </a:r>
            <a:r>
              <a:rPr lang="en-US" dirty="0" smtClean="0"/>
              <a:t> la </a:t>
            </a:r>
            <a:r>
              <a:rPr lang="en-US" dirty="0" err="1" smtClean="0"/>
              <a:t>momentul</a:t>
            </a:r>
            <a:r>
              <a:rPr lang="en-US" dirty="0" smtClean="0"/>
              <a:t> </a:t>
            </a:r>
            <a:r>
              <a:rPr lang="en-US" dirty="0" err="1" smtClean="0"/>
              <a:t>inceperii</a:t>
            </a:r>
            <a:r>
              <a:rPr lang="en-US" dirty="0" smtClean="0"/>
              <a:t> </a:t>
            </a:r>
            <a:r>
              <a:rPr lang="en-US" dirty="0" err="1" smtClean="0"/>
              <a:t>activitatii</a:t>
            </a:r>
            <a:r>
              <a:rPr lang="en-US" dirty="0" smtClean="0"/>
              <a:t>, in </a:t>
            </a: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 smtClean="0"/>
              <a:t>stabilirii</a:t>
            </a:r>
            <a:r>
              <a:rPr lang="en-US" dirty="0" smtClean="0"/>
              <a:t> </a:t>
            </a:r>
            <a:r>
              <a:rPr lang="en-US" dirty="0" err="1" smtClean="0"/>
              <a:t>masurilor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de </a:t>
            </a:r>
            <a:r>
              <a:rPr lang="en-US" dirty="0" err="1" smtClean="0"/>
              <a:t>remediere</a:t>
            </a:r>
            <a:r>
              <a:rPr lang="en-US" dirty="0" smtClean="0"/>
              <a:t> a </a:t>
            </a:r>
            <a:r>
              <a:rPr lang="en-US" dirty="0" err="1" smtClean="0"/>
              <a:t>mediului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b="1" dirty="0" err="1" smtClean="0"/>
              <a:t>Ghid</a:t>
            </a:r>
            <a:r>
              <a:rPr lang="en-US" b="1" dirty="0" smtClean="0"/>
              <a:t> de </a:t>
            </a:r>
            <a:r>
              <a:rPr lang="en-US" b="1" dirty="0" err="1" smtClean="0"/>
              <a:t>elaborare</a:t>
            </a:r>
            <a:r>
              <a:rPr lang="en-US" b="1" dirty="0" smtClean="0"/>
              <a:t> a </a:t>
            </a:r>
            <a:r>
              <a:rPr lang="en-US" b="1" dirty="0" err="1" smtClean="0"/>
              <a:t>raportului</a:t>
            </a:r>
            <a:r>
              <a:rPr lang="en-US" b="1" dirty="0" smtClean="0"/>
              <a:t> de </a:t>
            </a:r>
            <a:r>
              <a:rPr lang="en-US" b="1" dirty="0" err="1" smtClean="0"/>
              <a:t>referinta</a:t>
            </a:r>
            <a:r>
              <a:rPr lang="en-US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750" y="4906392"/>
            <a:ext cx="1359450" cy="188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6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Adunarea</a:t>
            </a:r>
            <a:r>
              <a:rPr lang="en-US" dirty="0" smtClean="0"/>
              <a:t> </a:t>
            </a:r>
            <a:r>
              <a:rPr lang="en-US" dirty="0" err="1" smtClean="0"/>
              <a:t>Generala</a:t>
            </a:r>
            <a:r>
              <a:rPr lang="en-US" dirty="0" smtClean="0"/>
              <a:t> ENEP de la Paris, </a:t>
            </a:r>
            <a:r>
              <a:rPr lang="en-US" dirty="0" err="1" smtClean="0"/>
              <a:t>octombrie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Raportul</a:t>
            </a:r>
            <a:r>
              <a:rPr lang="en-US" b="1" dirty="0" smtClean="0"/>
              <a:t> de </a:t>
            </a:r>
            <a:r>
              <a:rPr lang="en-US" b="1" dirty="0" err="1" smtClean="0"/>
              <a:t>referinta</a:t>
            </a:r>
            <a:r>
              <a:rPr lang="en-US" b="1" dirty="0" smtClean="0"/>
              <a:t> </a:t>
            </a:r>
            <a:r>
              <a:rPr lang="en-US" dirty="0" smtClean="0"/>
              <a:t>– in </a:t>
            </a:r>
            <a:r>
              <a:rPr lang="en-US" dirty="0" err="1" smtClean="0"/>
              <a:t>Franta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1800" b="1" dirty="0" err="1" smtClean="0"/>
              <a:t>Baza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legala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800" b="1" dirty="0" err="1" smtClean="0"/>
              <a:t>Comunicarea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Comisiei</a:t>
            </a:r>
            <a:r>
              <a:rPr lang="en-US" sz="1800" b="1" dirty="0" smtClean="0"/>
              <a:t> 2014/C 136/03 </a:t>
            </a:r>
            <a:r>
              <a:rPr lang="en-US" sz="1800" dirty="0" smtClean="0"/>
              <a:t>- </a:t>
            </a:r>
            <a:r>
              <a:rPr lang="en-US" sz="1800" dirty="0" err="1" smtClean="0"/>
              <a:t>Ghidul</a:t>
            </a:r>
            <a:r>
              <a:rPr lang="en-US" sz="1800" dirty="0" smtClean="0"/>
              <a:t> </a:t>
            </a:r>
            <a:r>
              <a:rPr lang="en-US" sz="1800" dirty="0" err="1"/>
              <a:t>Comisiei</a:t>
            </a:r>
            <a:r>
              <a:rPr lang="en-US" sz="1800" dirty="0"/>
              <a:t> </a:t>
            </a:r>
            <a:r>
              <a:rPr lang="en-US" sz="1800" dirty="0" err="1"/>
              <a:t>Europene</a:t>
            </a:r>
            <a:r>
              <a:rPr lang="en-US" sz="1800" dirty="0"/>
              <a:t> cu </a:t>
            </a:r>
            <a:r>
              <a:rPr lang="en-US" sz="1800" dirty="0" err="1" smtClean="0"/>
              <a:t>privire</a:t>
            </a:r>
            <a:r>
              <a:rPr lang="en-US" sz="1800" dirty="0" smtClean="0"/>
              <a:t> </a:t>
            </a:r>
            <a:r>
              <a:rPr lang="en-US" sz="1800" dirty="0"/>
              <a:t>la </a:t>
            </a:r>
            <a:r>
              <a:rPr lang="en-US" sz="1800" dirty="0" err="1"/>
              <a:t>rapoartele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situația</a:t>
            </a:r>
            <a:r>
              <a:rPr lang="en-US" sz="1800" dirty="0"/>
              <a:t> de </a:t>
            </a:r>
            <a:r>
              <a:rPr lang="en-US" sz="1800" dirty="0" err="1"/>
              <a:t>referință</a:t>
            </a:r>
            <a:r>
              <a:rPr lang="en-US" sz="1800" dirty="0"/>
              <a:t> </a:t>
            </a:r>
            <a:r>
              <a:rPr lang="en-US" sz="1800" dirty="0" err="1"/>
              <a:t>prevăzute</a:t>
            </a:r>
            <a:r>
              <a:rPr lang="en-US" sz="1800" dirty="0"/>
              <a:t> la </a:t>
            </a:r>
            <a:r>
              <a:rPr lang="en-US" sz="1800" dirty="0" err="1"/>
              <a:t>articolul</a:t>
            </a:r>
            <a:r>
              <a:rPr lang="en-US" sz="1800" dirty="0"/>
              <a:t> 22 </a:t>
            </a:r>
            <a:r>
              <a:rPr lang="en-US" sz="1800" dirty="0" err="1"/>
              <a:t>alineatul</a:t>
            </a:r>
            <a:r>
              <a:rPr lang="en-US" sz="1800" dirty="0"/>
              <a:t> (2) din </a:t>
            </a:r>
            <a:r>
              <a:rPr lang="en-US" sz="1800" dirty="0" err="1"/>
              <a:t>Directiva</a:t>
            </a:r>
            <a:r>
              <a:rPr lang="en-US" sz="1800" dirty="0"/>
              <a:t> 2010/75/UE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emisiile</a:t>
            </a:r>
            <a:r>
              <a:rPr lang="en-US" sz="1800" dirty="0"/>
              <a:t> </a:t>
            </a:r>
            <a:r>
              <a:rPr lang="en-US" sz="1800" dirty="0" err="1" smtClean="0"/>
              <a:t>industriale</a:t>
            </a:r>
            <a:r>
              <a:rPr lang="en-US" sz="1800" dirty="0"/>
              <a:t>: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2"/>
              </a:rPr>
              <a:t>http://eur-lex.europa.eu/legal-content/RO/TXT/PDF/?uri=CELEX:52014XC0506(01)&amp;from=EN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b="1" dirty="0" err="1" smtClean="0"/>
              <a:t>Stabilire</a:t>
            </a:r>
            <a:r>
              <a:rPr lang="en-US" sz="1800" b="1" dirty="0" smtClean="0"/>
              <a:t> de </a:t>
            </a:r>
            <a:r>
              <a:rPr lang="en-US" sz="1800" b="1" dirty="0" err="1"/>
              <a:t>c</a:t>
            </a:r>
            <a:r>
              <a:rPr lang="en-US" sz="1800" b="1" dirty="0" err="1" smtClean="0"/>
              <a:t>riterii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solicitare</a:t>
            </a:r>
            <a:r>
              <a:rPr lang="en-US" sz="1800" b="1" dirty="0" smtClean="0"/>
              <a:t> a </a:t>
            </a:r>
            <a:r>
              <a:rPr lang="en-US" sz="1800" b="1" dirty="0" err="1" smtClean="0"/>
              <a:t>raportului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referinta</a:t>
            </a:r>
            <a:endParaRPr lang="en-US" sz="1800" b="1" dirty="0" smtClean="0"/>
          </a:p>
          <a:p>
            <a:pPr lvl="1"/>
            <a:r>
              <a:rPr lang="en-US" sz="1800" b="1" dirty="0" err="1" smtClean="0"/>
              <a:t>Declaratia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instalatiei</a:t>
            </a:r>
            <a:r>
              <a:rPr lang="en-US" sz="1800" b="1" dirty="0" smtClean="0"/>
              <a:t> si </a:t>
            </a:r>
            <a:r>
              <a:rPr lang="en-US" sz="1800" b="1" dirty="0" err="1" smtClean="0"/>
              <a:t>memoriul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justificativ</a:t>
            </a:r>
            <a:r>
              <a:rPr lang="en-US" sz="1800" b="1" dirty="0" smtClean="0"/>
              <a:t> </a:t>
            </a:r>
            <a:r>
              <a:rPr lang="en-US" sz="1800" dirty="0" smtClean="0"/>
              <a:t>– in </a:t>
            </a:r>
            <a:r>
              <a:rPr lang="en-US" sz="1800" dirty="0" err="1" smtClean="0"/>
              <a:t>cazul</a:t>
            </a:r>
            <a:r>
              <a:rPr lang="en-US" sz="1800" dirty="0" smtClean="0"/>
              <a:t> in care nu </a:t>
            </a:r>
            <a:r>
              <a:rPr lang="en-US" sz="1800" dirty="0" err="1" smtClean="0"/>
              <a:t>este</a:t>
            </a:r>
            <a:r>
              <a:rPr lang="en-US" sz="1800" dirty="0" smtClean="0"/>
              <a:t> </a:t>
            </a:r>
            <a:r>
              <a:rPr lang="en-US" sz="1800" dirty="0" err="1" smtClean="0"/>
              <a:t>solicitat</a:t>
            </a:r>
            <a:r>
              <a:rPr lang="en-US" sz="1800" dirty="0" smtClean="0"/>
              <a:t> </a:t>
            </a:r>
            <a:r>
              <a:rPr lang="en-US" sz="1800" dirty="0" err="1" smtClean="0"/>
              <a:t>Raportul</a:t>
            </a:r>
            <a:r>
              <a:rPr lang="en-US" sz="1800" dirty="0" smtClean="0"/>
              <a:t> de </a:t>
            </a:r>
            <a:r>
              <a:rPr lang="en-US" sz="1800" dirty="0" err="1" smtClean="0"/>
              <a:t>referinta</a:t>
            </a:r>
            <a:r>
              <a:rPr lang="en-US" sz="1800" dirty="0" smtClean="0"/>
              <a:t> (</a:t>
            </a:r>
            <a:r>
              <a:rPr lang="en-US" sz="1800" dirty="0" err="1" smtClean="0"/>
              <a:t>descrierea</a:t>
            </a:r>
            <a:r>
              <a:rPr lang="en-US" sz="1800" dirty="0" smtClean="0"/>
              <a:t> </a:t>
            </a:r>
            <a:r>
              <a:rPr lang="en-US" sz="1800" dirty="0" err="1" smtClean="0"/>
              <a:t>instalatiei</a:t>
            </a:r>
            <a:r>
              <a:rPr lang="en-US" sz="1800" dirty="0" smtClean="0"/>
              <a:t>, </a:t>
            </a:r>
            <a:r>
              <a:rPr lang="en-US" sz="1800" dirty="0" err="1" smtClean="0"/>
              <a:t>matricea</a:t>
            </a:r>
            <a:r>
              <a:rPr lang="en-US" sz="1800" dirty="0" smtClean="0"/>
              <a:t> </a:t>
            </a:r>
            <a:r>
              <a:rPr lang="en-US" sz="1800" dirty="0" err="1" smtClean="0"/>
              <a:t>chimicalelor</a:t>
            </a:r>
            <a:r>
              <a:rPr lang="en-US" sz="1800" dirty="0" smtClean="0"/>
              <a:t> </a:t>
            </a:r>
            <a:r>
              <a:rPr lang="en-US" sz="1800" dirty="0" err="1" smtClean="0"/>
              <a:t>utilizate</a:t>
            </a:r>
            <a:r>
              <a:rPr lang="en-US" sz="1800" dirty="0" smtClean="0"/>
              <a:t>, </a:t>
            </a:r>
            <a:r>
              <a:rPr lang="en-US" sz="1800" dirty="0" err="1" smtClean="0"/>
              <a:t>cartografierea</a:t>
            </a:r>
            <a:r>
              <a:rPr lang="en-US" sz="1800" dirty="0" smtClean="0"/>
              <a:t> </a:t>
            </a:r>
            <a:r>
              <a:rPr lang="en-US" sz="1800" dirty="0" err="1" smtClean="0"/>
              <a:t>instalatiei</a:t>
            </a:r>
            <a:r>
              <a:rPr lang="en-US" sz="1800" dirty="0" smtClean="0"/>
              <a:t>, </a:t>
            </a:r>
            <a:r>
              <a:rPr lang="en-US" sz="1800" dirty="0" err="1" smtClean="0"/>
              <a:t>motivele</a:t>
            </a:r>
            <a:r>
              <a:rPr lang="en-US" sz="1800" dirty="0" smtClean="0"/>
              <a:t> </a:t>
            </a:r>
            <a:r>
              <a:rPr lang="en-US" sz="1800" dirty="0" err="1" smtClean="0"/>
              <a:t>luate</a:t>
            </a:r>
            <a:r>
              <a:rPr lang="en-US" sz="1800" dirty="0" smtClean="0"/>
              <a:t> in </a:t>
            </a:r>
            <a:r>
              <a:rPr lang="en-US" sz="1800" dirty="0" err="1" smtClean="0"/>
              <a:t>considerare</a:t>
            </a:r>
            <a:r>
              <a:rPr lang="en-US" sz="1800" dirty="0" smtClean="0"/>
              <a:t> </a:t>
            </a:r>
            <a:r>
              <a:rPr lang="en-US" sz="1800" dirty="0" err="1" smtClean="0"/>
              <a:t>pentru</a:t>
            </a:r>
            <a:r>
              <a:rPr lang="en-US" sz="1800" dirty="0" smtClean="0"/>
              <a:t> </a:t>
            </a:r>
            <a:r>
              <a:rPr lang="en-US" sz="1800" dirty="0" err="1" smtClean="0"/>
              <a:t>nedepunerea</a:t>
            </a:r>
            <a:r>
              <a:rPr lang="en-US" sz="1800" dirty="0" smtClean="0"/>
              <a:t> </a:t>
            </a:r>
            <a:r>
              <a:rPr lang="en-US" sz="1800" dirty="0" err="1" smtClean="0"/>
              <a:t>raportului</a:t>
            </a:r>
            <a:r>
              <a:rPr lang="en-US" sz="1800" dirty="0" smtClean="0"/>
              <a:t> de </a:t>
            </a:r>
            <a:r>
              <a:rPr lang="en-US" sz="1800" dirty="0" err="1" smtClean="0"/>
              <a:t>referinta</a:t>
            </a:r>
            <a:r>
              <a:rPr lang="en-US" sz="1800" dirty="0" smtClean="0"/>
              <a:t>)-</a:t>
            </a:r>
            <a:r>
              <a:rPr lang="en-US" sz="1800" dirty="0" err="1" smtClean="0"/>
              <a:t>aproximativ</a:t>
            </a:r>
            <a:r>
              <a:rPr lang="en-US" sz="1800" dirty="0" smtClean="0"/>
              <a:t> 20% din </a:t>
            </a:r>
            <a:r>
              <a:rPr lang="en-US" sz="1800" dirty="0" err="1" smtClean="0"/>
              <a:t>dosarele</a:t>
            </a:r>
            <a:r>
              <a:rPr lang="en-US" sz="1800" dirty="0" smtClean="0"/>
              <a:t> de </a:t>
            </a:r>
            <a:r>
              <a:rPr lang="en-US" sz="1800" dirty="0" err="1" smtClean="0"/>
              <a:t>autorizare</a:t>
            </a:r>
            <a:r>
              <a:rPr lang="en-US" sz="1800" dirty="0" smtClean="0"/>
              <a:t> in </a:t>
            </a:r>
            <a:r>
              <a:rPr lang="en-US" sz="1800" dirty="0" err="1" smtClean="0"/>
              <a:t>Franta</a:t>
            </a:r>
            <a:r>
              <a:rPr lang="en-US" sz="1800" dirty="0" smtClean="0"/>
              <a:t> </a:t>
            </a:r>
            <a:r>
              <a:rPr lang="en-US" sz="1800" dirty="0" err="1" smtClean="0"/>
              <a:t>sunt</a:t>
            </a:r>
            <a:r>
              <a:rPr lang="en-US" sz="1800" dirty="0" smtClean="0"/>
              <a:t> </a:t>
            </a:r>
            <a:r>
              <a:rPr lang="en-US" sz="1800" dirty="0" err="1" smtClean="0"/>
              <a:t>insotite</a:t>
            </a:r>
            <a:r>
              <a:rPr lang="en-US" sz="1800" dirty="0" smtClean="0"/>
              <a:t> de </a:t>
            </a:r>
            <a:r>
              <a:rPr lang="en-US" sz="1800" dirty="0" err="1" smtClean="0"/>
              <a:t>memorii</a:t>
            </a:r>
            <a:r>
              <a:rPr lang="en-US" sz="1800" dirty="0" smtClean="0"/>
              <a:t> </a:t>
            </a:r>
            <a:r>
              <a:rPr lang="en-US" sz="1800" dirty="0" err="1" smtClean="0"/>
              <a:t>justificative</a:t>
            </a:r>
            <a:r>
              <a:rPr lang="en-US" sz="1800" dirty="0" smtClean="0"/>
              <a:t> </a:t>
            </a:r>
            <a:r>
              <a:rPr lang="en-US" sz="1800" dirty="0" err="1" smtClean="0"/>
              <a:t>pentru</a:t>
            </a:r>
            <a:r>
              <a:rPr lang="en-US" sz="1800" dirty="0" smtClean="0"/>
              <a:t> </a:t>
            </a:r>
            <a:r>
              <a:rPr lang="en-US" sz="1800" dirty="0" err="1" smtClean="0"/>
              <a:t>nedepunere</a:t>
            </a:r>
            <a:r>
              <a:rPr lang="en-US" sz="1800" dirty="0" smtClean="0"/>
              <a:t> </a:t>
            </a:r>
            <a:r>
              <a:rPr lang="en-US" sz="1800" dirty="0" err="1" smtClean="0"/>
              <a:t>Raport</a:t>
            </a:r>
            <a:r>
              <a:rPr lang="en-US" sz="1800" dirty="0" smtClean="0"/>
              <a:t> de </a:t>
            </a:r>
            <a:r>
              <a:rPr lang="en-US" sz="1800" dirty="0" err="1" smtClean="0"/>
              <a:t>referinta</a:t>
            </a:r>
            <a:endParaRPr lang="en-US" sz="1800" dirty="0" smtClean="0"/>
          </a:p>
          <a:p>
            <a:pPr lvl="1"/>
            <a:r>
              <a:rPr lang="en-US" sz="1800" b="1" dirty="0" err="1" smtClean="0"/>
              <a:t>Continutul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raportului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referinta</a:t>
            </a:r>
            <a:r>
              <a:rPr lang="en-US" sz="1800" b="1" dirty="0"/>
              <a:t> </a:t>
            </a:r>
            <a:r>
              <a:rPr lang="en-US" sz="1800" dirty="0" smtClean="0"/>
              <a:t>(5 </a:t>
            </a:r>
            <a:r>
              <a:rPr lang="en-US" sz="1800" dirty="0" err="1" smtClean="0"/>
              <a:t>capitole</a:t>
            </a:r>
            <a:r>
              <a:rPr lang="en-US" sz="1800" dirty="0" smtClean="0"/>
              <a:t> si se </a:t>
            </a:r>
            <a:r>
              <a:rPr lang="en-US" sz="1800" dirty="0" err="1" smtClean="0"/>
              <a:t>recomanda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fie </a:t>
            </a:r>
            <a:r>
              <a:rPr lang="en-US" sz="1800" dirty="0" err="1" smtClean="0"/>
              <a:t>realizat</a:t>
            </a:r>
            <a:r>
              <a:rPr lang="en-US" sz="1800" dirty="0" smtClean="0"/>
              <a:t> de o firma de </a:t>
            </a:r>
            <a:r>
              <a:rPr lang="en-US" sz="1800" dirty="0" err="1" smtClean="0"/>
              <a:t>consultanta</a:t>
            </a:r>
            <a:r>
              <a:rPr lang="en-US" sz="1800" dirty="0" smtClean="0"/>
              <a:t> </a:t>
            </a:r>
            <a:r>
              <a:rPr lang="en-US" sz="1800" dirty="0" err="1" smtClean="0"/>
              <a:t>acreditata</a:t>
            </a:r>
            <a:r>
              <a:rPr lang="en-US" sz="1800" dirty="0" smtClean="0"/>
              <a:t>/ cu </a:t>
            </a:r>
            <a:r>
              <a:rPr lang="en-US" sz="1800" dirty="0" err="1" smtClean="0"/>
              <a:t>experienta</a:t>
            </a:r>
            <a:r>
              <a:rPr lang="en-US" sz="1800" dirty="0"/>
              <a:t> </a:t>
            </a:r>
            <a:r>
              <a:rPr lang="en-US" sz="1800" dirty="0" smtClean="0"/>
              <a:t>din </a:t>
            </a:r>
            <a:r>
              <a:rPr lang="en-US" sz="1800" dirty="0" err="1" smtClean="0"/>
              <a:t>domeniul</a:t>
            </a:r>
            <a:r>
              <a:rPr lang="en-US" sz="1800" dirty="0" smtClean="0"/>
              <a:t> </a:t>
            </a:r>
            <a:r>
              <a:rPr lang="en-US" sz="1800" dirty="0" err="1" smtClean="0"/>
              <a:t>terenurilor</a:t>
            </a:r>
            <a:r>
              <a:rPr lang="en-US" sz="1800" dirty="0" smtClean="0"/>
              <a:t> contaminate)</a:t>
            </a:r>
          </a:p>
          <a:p>
            <a:pPr lvl="1"/>
            <a:r>
              <a:rPr lang="en-US" sz="1800" b="1" dirty="0" err="1" smtClean="0"/>
              <a:t>Exemple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amplasamente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supuse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raportului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referinta</a:t>
            </a:r>
            <a:r>
              <a:rPr lang="en-US" sz="1800" dirty="0" smtClean="0"/>
              <a:t>: </a:t>
            </a:r>
            <a:r>
              <a:rPr lang="en-US" sz="1800" dirty="0" err="1" smtClean="0"/>
              <a:t>instalatii</a:t>
            </a:r>
            <a:r>
              <a:rPr lang="en-US" sz="1800" dirty="0" smtClean="0"/>
              <a:t> de </a:t>
            </a:r>
            <a:r>
              <a:rPr lang="en-US" sz="1800" dirty="0" err="1" smtClean="0"/>
              <a:t>stocare</a:t>
            </a:r>
            <a:r>
              <a:rPr lang="en-US" sz="1800" dirty="0" smtClean="0"/>
              <a:t>, </a:t>
            </a:r>
            <a:r>
              <a:rPr lang="en-US" sz="1800" dirty="0" err="1" smtClean="0"/>
              <a:t>tratare</a:t>
            </a:r>
            <a:r>
              <a:rPr lang="en-US" sz="1800" dirty="0" smtClean="0"/>
              <a:t> </a:t>
            </a:r>
            <a:r>
              <a:rPr lang="en-US" sz="1800" dirty="0" err="1" smtClean="0"/>
              <a:t>deseuri</a:t>
            </a:r>
            <a:r>
              <a:rPr lang="en-US" sz="1800" dirty="0" smtClean="0"/>
              <a:t> </a:t>
            </a:r>
            <a:r>
              <a:rPr lang="en-US" sz="1800" dirty="0" err="1" smtClean="0"/>
              <a:t>periculoase</a:t>
            </a:r>
            <a:r>
              <a:rPr lang="en-US" sz="1800" dirty="0" smtClean="0"/>
              <a:t>, </a:t>
            </a:r>
            <a:r>
              <a:rPr lang="en-US" sz="1800" dirty="0" err="1" smtClean="0"/>
              <a:t>incineratoare-coincineratoare</a:t>
            </a:r>
            <a:r>
              <a:rPr lang="en-US" sz="1800" dirty="0" smtClean="0"/>
              <a:t> de </a:t>
            </a:r>
            <a:r>
              <a:rPr lang="en-US" sz="1800" dirty="0" err="1" smtClean="0"/>
              <a:t>deseuri</a:t>
            </a:r>
            <a:r>
              <a:rPr lang="en-US" sz="1800" dirty="0" smtClean="0"/>
              <a:t> </a:t>
            </a:r>
            <a:r>
              <a:rPr lang="en-US" sz="1800" dirty="0" err="1" smtClean="0"/>
              <a:t>periculoase</a:t>
            </a:r>
            <a:r>
              <a:rPr lang="en-US" sz="1800" dirty="0"/>
              <a:t> </a:t>
            </a:r>
            <a:r>
              <a:rPr lang="en-US" sz="1800" dirty="0" smtClean="0"/>
              <a:t>etc. (</a:t>
            </a:r>
            <a:r>
              <a:rPr lang="en-US" sz="1800" dirty="0" err="1" smtClean="0"/>
              <a:t>intr</a:t>
            </a:r>
            <a:r>
              <a:rPr lang="en-US" sz="1800" dirty="0" smtClean="0"/>
              <a:t>-o </a:t>
            </a:r>
            <a:r>
              <a:rPr lang="en-US" sz="1800" dirty="0" err="1" smtClean="0"/>
              <a:t>anexa</a:t>
            </a:r>
            <a:r>
              <a:rPr lang="en-US" sz="1800" dirty="0" smtClean="0"/>
              <a:t> </a:t>
            </a:r>
            <a:r>
              <a:rPr lang="en-US" sz="1800" dirty="0" err="1" smtClean="0"/>
              <a:t>sunt</a:t>
            </a:r>
            <a:r>
              <a:rPr lang="en-US" sz="1800" dirty="0" smtClean="0"/>
              <a:t> enumerate </a:t>
            </a:r>
            <a:r>
              <a:rPr lang="en-US" sz="1800" dirty="0" err="1" smtClean="0"/>
              <a:t>substantele</a:t>
            </a:r>
            <a:r>
              <a:rPr lang="en-US" sz="1800" dirty="0" smtClean="0"/>
              <a:t> </a:t>
            </a:r>
            <a:r>
              <a:rPr lang="en-US" sz="1800" dirty="0" err="1" smtClean="0"/>
              <a:t>chimice</a:t>
            </a:r>
            <a:r>
              <a:rPr lang="en-US" sz="1800" dirty="0" smtClean="0"/>
              <a:t>/</a:t>
            </a:r>
            <a:r>
              <a:rPr lang="en-US" sz="1800" dirty="0" err="1" smtClean="0"/>
              <a:t>deseurile</a:t>
            </a:r>
            <a:r>
              <a:rPr lang="en-US" sz="1800" dirty="0" smtClean="0"/>
              <a:t> </a:t>
            </a:r>
            <a:r>
              <a:rPr lang="en-US" sz="1800" dirty="0" err="1" smtClean="0"/>
              <a:t>periculoase</a:t>
            </a:r>
            <a:r>
              <a:rPr lang="en-US" sz="1800" dirty="0" smtClean="0"/>
              <a:t> care </a:t>
            </a:r>
            <a:r>
              <a:rPr lang="en-US" sz="1800" dirty="0" err="1" smtClean="0"/>
              <a:t>impun</a:t>
            </a:r>
            <a:r>
              <a:rPr lang="en-US" sz="1800" dirty="0" smtClean="0"/>
              <a:t> </a:t>
            </a:r>
            <a:r>
              <a:rPr lang="en-US" sz="1800" dirty="0" err="1" smtClean="0"/>
              <a:t>intocmirea</a:t>
            </a:r>
            <a:r>
              <a:rPr lang="en-US" sz="1800" dirty="0" smtClean="0"/>
              <a:t> </a:t>
            </a:r>
            <a:r>
              <a:rPr lang="en-US" sz="1800" dirty="0" err="1" smtClean="0"/>
              <a:t>raportului</a:t>
            </a:r>
            <a:r>
              <a:rPr lang="en-US" sz="1800" dirty="0" smtClean="0"/>
              <a:t> de </a:t>
            </a:r>
            <a:r>
              <a:rPr lang="en-US" sz="1800" dirty="0" err="1" smtClean="0"/>
              <a:t>referinta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84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Adunarea</a:t>
            </a:r>
            <a:r>
              <a:rPr lang="en-US" dirty="0" smtClean="0"/>
              <a:t> </a:t>
            </a:r>
            <a:r>
              <a:rPr lang="en-US" dirty="0" err="1" smtClean="0"/>
              <a:t>Generala</a:t>
            </a:r>
            <a:r>
              <a:rPr lang="en-US" dirty="0" smtClean="0"/>
              <a:t> ENEP de la Paris, </a:t>
            </a:r>
            <a:r>
              <a:rPr lang="en-US" dirty="0" err="1" smtClean="0"/>
              <a:t>octombrie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b="1" dirty="0" err="1" smtClean="0"/>
              <a:t>Prezentarea</a:t>
            </a:r>
            <a:r>
              <a:rPr lang="en-US" sz="2600" b="1" smtClean="0"/>
              <a:t> </a:t>
            </a:r>
            <a:r>
              <a:rPr lang="en-US" sz="2600" b="1" smtClean="0"/>
              <a:t>ARM la Paris:</a:t>
            </a:r>
            <a:endParaRPr lang="en-US" sz="2600" b="1" dirty="0" smtClean="0"/>
          </a:p>
          <a:p>
            <a:endParaRPr lang="en-US" dirty="0" smtClean="0"/>
          </a:p>
          <a:p>
            <a:pPr lvl="1"/>
            <a:r>
              <a:rPr lang="en-US" sz="2000" b="1" dirty="0" err="1" smtClean="0"/>
              <a:t>Cateva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probleme</a:t>
            </a:r>
            <a:r>
              <a:rPr lang="en-US" sz="2000" b="1" dirty="0" smtClean="0"/>
              <a:t> concrete - </a:t>
            </a:r>
            <a:r>
              <a:rPr lang="en-US" sz="2000" b="1" dirty="0" err="1" smtClean="0"/>
              <a:t>deschise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referitoare</a:t>
            </a:r>
            <a:r>
              <a:rPr lang="en-US" sz="2000" b="1" dirty="0" smtClean="0"/>
              <a:t> la </a:t>
            </a:r>
            <a:r>
              <a:rPr lang="en-US" sz="2000" b="1" dirty="0" err="1" smtClean="0"/>
              <a:t>implementarea</a:t>
            </a:r>
            <a:r>
              <a:rPr lang="en-US" sz="2000" b="1" dirty="0" smtClean="0"/>
              <a:t> IED: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lvl="2"/>
            <a:r>
              <a:rPr lang="en-US" b="1" dirty="0" smtClean="0"/>
              <a:t>Art. 23 (6) – </a:t>
            </a:r>
            <a:r>
              <a:rPr lang="en-US" dirty="0" err="1" smtClean="0"/>
              <a:t>Raportul</a:t>
            </a:r>
            <a:r>
              <a:rPr lang="en-US" dirty="0" smtClean="0"/>
              <a:t> de </a:t>
            </a:r>
            <a:r>
              <a:rPr lang="en-US" dirty="0" err="1" smtClean="0"/>
              <a:t>inspectie</a:t>
            </a:r>
            <a:r>
              <a:rPr lang="en-US" dirty="0" smtClean="0"/>
              <a:t> –care </a:t>
            </a:r>
            <a:r>
              <a:rPr lang="en-US" dirty="0" err="1" smtClean="0"/>
              <a:t>contine</a:t>
            </a:r>
            <a:r>
              <a:rPr lang="en-US" dirty="0" smtClean="0"/>
              <a:t> </a:t>
            </a:r>
            <a:r>
              <a:rPr lang="en-US" dirty="0" err="1" smtClean="0"/>
              <a:t>notificarea</a:t>
            </a:r>
            <a:r>
              <a:rPr lang="en-US" dirty="0" smtClean="0"/>
              <a:t> </a:t>
            </a:r>
            <a:r>
              <a:rPr lang="en-US" dirty="0" err="1" smtClean="0"/>
              <a:t>operatorului</a:t>
            </a:r>
            <a:r>
              <a:rPr lang="en-US" dirty="0" smtClean="0"/>
              <a:t> in </a:t>
            </a:r>
            <a:r>
              <a:rPr lang="en-US" dirty="0" err="1" smtClean="0"/>
              <a:t>legatura</a:t>
            </a:r>
            <a:r>
              <a:rPr lang="en-US" dirty="0" smtClean="0"/>
              <a:t> cu </a:t>
            </a:r>
            <a:r>
              <a:rPr lang="en-US" dirty="0" err="1" smtClean="0"/>
              <a:t>constatarile</a:t>
            </a:r>
            <a:r>
              <a:rPr lang="en-US" dirty="0" smtClean="0"/>
              <a:t> – </a:t>
            </a:r>
            <a:r>
              <a:rPr lang="en-US" dirty="0" err="1" smtClean="0"/>
              <a:t>disponibil</a:t>
            </a:r>
            <a:r>
              <a:rPr lang="en-US" dirty="0" smtClean="0"/>
              <a:t> </a:t>
            </a:r>
            <a:r>
              <a:rPr lang="en-US" dirty="0" err="1" smtClean="0"/>
              <a:t>publicului</a:t>
            </a:r>
            <a:endParaRPr lang="en-US" dirty="0" smtClean="0"/>
          </a:p>
          <a:p>
            <a:pPr lvl="2"/>
            <a:r>
              <a:rPr lang="en-US" b="1" dirty="0" smtClean="0"/>
              <a:t>Art. 22 (3)</a:t>
            </a:r>
            <a:r>
              <a:rPr lang="en-US" dirty="0" smtClean="0"/>
              <a:t> – Cum se decide </a:t>
            </a:r>
            <a:r>
              <a:rPr lang="en-US" dirty="0" err="1" smtClean="0"/>
              <a:t>daca</a:t>
            </a:r>
            <a:r>
              <a:rPr lang="en-US" dirty="0" smtClean="0"/>
              <a:t> o </a:t>
            </a:r>
            <a:r>
              <a:rPr lang="en-US" dirty="0" err="1" smtClean="0"/>
              <a:t>instalatie</a:t>
            </a:r>
            <a:r>
              <a:rPr lang="en-US" dirty="0" smtClean="0"/>
              <a:t> a </a:t>
            </a:r>
            <a:r>
              <a:rPr lang="en-US" dirty="0" err="1" smtClean="0"/>
              <a:t>produs</a:t>
            </a:r>
            <a:r>
              <a:rPr lang="en-US" dirty="0" smtClean="0"/>
              <a:t> o </a:t>
            </a:r>
            <a:r>
              <a:rPr lang="en-US" dirty="0" err="1" smtClean="0"/>
              <a:t>poluare</a:t>
            </a:r>
            <a:r>
              <a:rPr lang="en-US" dirty="0" smtClean="0"/>
              <a:t> </a:t>
            </a:r>
            <a:r>
              <a:rPr lang="en-US" dirty="0" err="1" smtClean="0"/>
              <a:t>semnificativa</a:t>
            </a:r>
            <a:r>
              <a:rPr lang="en-US" dirty="0" smtClean="0"/>
              <a:t> a </a:t>
            </a:r>
            <a:r>
              <a:rPr lang="en-US" dirty="0" err="1" smtClean="0"/>
              <a:t>solului</a:t>
            </a:r>
            <a:r>
              <a:rPr lang="en-US" dirty="0" smtClean="0"/>
              <a:t> si </a:t>
            </a:r>
            <a:r>
              <a:rPr lang="en-US" dirty="0" err="1" smtClean="0"/>
              <a:t>freaticului</a:t>
            </a:r>
            <a:r>
              <a:rPr lang="en-US" dirty="0" smtClean="0"/>
              <a:t>? (</a:t>
            </a:r>
            <a:r>
              <a:rPr lang="en-US" dirty="0" err="1" smtClean="0"/>
              <a:t>cele</a:t>
            </a:r>
            <a:r>
              <a:rPr lang="en-US" dirty="0" smtClean="0"/>
              <a:t> 3 </a:t>
            </a:r>
            <a:r>
              <a:rPr lang="en-US" dirty="0" err="1" smtClean="0"/>
              <a:t>reglementari</a:t>
            </a:r>
            <a:r>
              <a:rPr lang="en-US" dirty="0" smtClean="0"/>
              <a:t> HG 1408/2007, </a:t>
            </a:r>
            <a:r>
              <a:rPr lang="en-US" dirty="0" err="1" smtClean="0"/>
              <a:t>Ordinul</a:t>
            </a:r>
            <a:r>
              <a:rPr lang="en-US" dirty="0" smtClean="0"/>
              <a:t> 756/1996 si 621/2014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suficinte</a:t>
            </a:r>
            <a:r>
              <a:rPr lang="en-US" dirty="0" smtClean="0"/>
              <a:t>, </a:t>
            </a:r>
            <a:r>
              <a:rPr lang="en-US" dirty="0" err="1" smtClean="0"/>
              <a:t>destul</a:t>
            </a:r>
            <a:r>
              <a:rPr lang="en-US" dirty="0" smtClean="0"/>
              <a:t> de </a:t>
            </a:r>
            <a:r>
              <a:rPr lang="en-US" dirty="0" err="1" smtClean="0"/>
              <a:t>clare</a:t>
            </a:r>
            <a:r>
              <a:rPr lang="en-US" dirty="0" smtClean="0"/>
              <a:t> si </a:t>
            </a:r>
            <a:r>
              <a:rPr lang="en-US" dirty="0" err="1" smtClean="0"/>
              <a:t>consistente</a:t>
            </a:r>
            <a:r>
              <a:rPr lang="en-US" dirty="0" smtClean="0"/>
              <a:t>?)</a:t>
            </a:r>
          </a:p>
          <a:p>
            <a:pPr lvl="2"/>
            <a:r>
              <a:rPr lang="en-US" b="1" dirty="0" smtClean="0"/>
              <a:t>Art. 22 (2) </a:t>
            </a:r>
            <a:r>
              <a:rPr lang="en-US" dirty="0" smtClean="0"/>
              <a:t>- </a:t>
            </a:r>
            <a:r>
              <a:rPr lang="en-US" dirty="0" err="1" smtClean="0"/>
              <a:t>raportul</a:t>
            </a:r>
            <a:r>
              <a:rPr lang="en-US" dirty="0" smtClean="0"/>
              <a:t> de </a:t>
            </a:r>
            <a:r>
              <a:rPr lang="en-US" dirty="0" err="1" smtClean="0"/>
              <a:t>amplasament</a:t>
            </a:r>
            <a:r>
              <a:rPr lang="en-US" dirty="0" smtClean="0"/>
              <a:t>-versus </a:t>
            </a:r>
            <a:r>
              <a:rPr lang="en-US" dirty="0" err="1" smtClean="0"/>
              <a:t>raport</a:t>
            </a:r>
            <a:r>
              <a:rPr lang="en-US" dirty="0" smtClean="0"/>
              <a:t> de </a:t>
            </a:r>
            <a:r>
              <a:rPr lang="en-US" dirty="0" err="1" smtClean="0"/>
              <a:t>referinta</a:t>
            </a:r>
            <a:endParaRPr lang="en-US" dirty="0" smtClean="0"/>
          </a:p>
          <a:p>
            <a:pPr lvl="2"/>
            <a:r>
              <a:rPr lang="en-US" b="1" dirty="0" smtClean="0"/>
              <a:t>Art. 15 (4) </a:t>
            </a:r>
            <a:r>
              <a:rPr lang="en-US" dirty="0" smtClean="0"/>
              <a:t>- </a:t>
            </a:r>
            <a:r>
              <a:rPr lang="en-US" dirty="0" err="1" smtClean="0"/>
              <a:t>evaluarea</a:t>
            </a:r>
            <a:r>
              <a:rPr lang="en-US" dirty="0" smtClean="0"/>
              <a:t> cost-</a:t>
            </a:r>
            <a:r>
              <a:rPr lang="en-US" dirty="0" err="1" smtClean="0"/>
              <a:t>beneficiu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stabilirea</a:t>
            </a:r>
            <a:r>
              <a:rPr lang="en-US" dirty="0" smtClean="0"/>
              <a:t> </a:t>
            </a:r>
            <a:r>
              <a:rPr lang="en-US" dirty="0" err="1" smtClean="0"/>
              <a:t>derogarilor</a:t>
            </a:r>
            <a:r>
              <a:rPr lang="en-US" dirty="0" smtClean="0"/>
              <a:t> –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necesare</a:t>
            </a:r>
            <a:r>
              <a:rPr lang="en-US" dirty="0" smtClean="0"/>
              <a:t> </a:t>
            </a:r>
            <a:r>
              <a:rPr lang="en-US" dirty="0" err="1" smtClean="0"/>
              <a:t>proceduri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clare</a:t>
            </a:r>
            <a:r>
              <a:rPr lang="en-US" dirty="0" smtClean="0"/>
              <a:t>, </a:t>
            </a:r>
            <a:r>
              <a:rPr lang="en-US" dirty="0" err="1" smtClean="0"/>
              <a:t>chiar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Legea</a:t>
            </a:r>
            <a:r>
              <a:rPr lang="en-US" dirty="0" smtClean="0"/>
              <a:t> 104/2011 </a:t>
            </a:r>
            <a:r>
              <a:rPr lang="en-US" dirty="0" err="1" smtClean="0"/>
              <a:t>prevede</a:t>
            </a:r>
            <a:r>
              <a:rPr lang="en-US" dirty="0" smtClean="0"/>
              <a:t> in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conditii</a:t>
            </a:r>
            <a:r>
              <a:rPr lang="en-US" dirty="0" smtClean="0"/>
              <a:t> pot fi </a:t>
            </a:r>
            <a:r>
              <a:rPr lang="en-US" dirty="0" err="1" smtClean="0"/>
              <a:t>stbilite</a:t>
            </a:r>
            <a:r>
              <a:rPr lang="en-US" dirty="0" smtClean="0"/>
              <a:t> </a:t>
            </a:r>
            <a:r>
              <a:rPr lang="en-US" dirty="0" err="1" smtClean="0"/>
              <a:t>derogarile</a:t>
            </a:r>
            <a:r>
              <a:rPr lang="en-US" dirty="0" smtClean="0"/>
              <a:t> (</a:t>
            </a:r>
            <a:r>
              <a:rPr lang="en-US" dirty="0" err="1" smtClean="0"/>
              <a:t>suportabilite</a:t>
            </a:r>
            <a:r>
              <a:rPr lang="en-US" dirty="0" smtClean="0"/>
              <a:t> </a:t>
            </a:r>
            <a:r>
              <a:rPr lang="en-US" dirty="0" err="1" smtClean="0"/>
              <a:t>mediu</a:t>
            </a:r>
            <a:r>
              <a:rPr lang="en-US" dirty="0" smtClean="0"/>
              <a:t> si </a:t>
            </a:r>
            <a:r>
              <a:rPr lang="en-US" dirty="0" err="1" smtClean="0"/>
              <a:t>respectrae</a:t>
            </a:r>
            <a:r>
              <a:rPr lang="en-US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) 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pPr lvl="1"/>
            <a:r>
              <a:rPr lang="en-US" sz="2000" b="1" dirty="0" err="1" smtClean="0"/>
              <a:t>Cateva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probleme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ordin</a:t>
            </a:r>
            <a:r>
              <a:rPr lang="en-US" sz="2000" b="1" dirty="0" smtClean="0"/>
              <a:t> strategic</a:t>
            </a:r>
          </a:p>
          <a:p>
            <a:pPr lvl="2"/>
            <a:r>
              <a:rPr lang="en-US" dirty="0" smtClean="0"/>
              <a:t>Au </a:t>
            </a:r>
            <a:r>
              <a:rPr lang="en-US" dirty="0" err="1" smtClean="0"/>
              <a:t>autoritatile</a:t>
            </a:r>
            <a:r>
              <a:rPr lang="en-US" dirty="0" smtClean="0"/>
              <a:t> </a:t>
            </a:r>
            <a:r>
              <a:rPr lang="en-US" dirty="0" err="1" smtClean="0"/>
              <a:t>destul</a:t>
            </a:r>
            <a:r>
              <a:rPr lang="en-US" dirty="0" smtClean="0"/>
              <a:t> personal </a:t>
            </a:r>
            <a:r>
              <a:rPr lang="en-US" b="1" dirty="0" smtClean="0"/>
              <a:t>PREGATIT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autorizarea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si </a:t>
            </a:r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 smtClean="0"/>
              <a:t>implementarii</a:t>
            </a:r>
            <a:r>
              <a:rPr lang="en-US" dirty="0" smtClean="0"/>
              <a:t> </a:t>
            </a:r>
            <a:r>
              <a:rPr lang="en-US" dirty="0" err="1" smtClean="0"/>
              <a:t>efective</a:t>
            </a:r>
            <a:r>
              <a:rPr lang="en-US" dirty="0" smtClean="0"/>
              <a:t> a </a:t>
            </a:r>
            <a:r>
              <a:rPr lang="en-US" dirty="0" err="1" smtClean="0"/>
              <a:t>Directivei</a:t>
            </a:r>
            <a:r>
              <a:rPr lang="en-US" dirty="0" smtClean="0"/>
              <a:t>? </a:t>
            </a:r>
          </a:p>
          <a:p>
            <a:pPr lvl="2"/>
            <a:r>
              <a:rPr lang="en-US" dirty="0" smtClean="0"/>
              <a:t>Cum s-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putea</a:t>
            </a:r>
            <a:r>
              <a:rPr lang="en-US" dirty="0" smtClean="0"/>
              <a:t> ca </a:t>
            </a:r>
            <a:r>
              <a:rPr lang="en-US" dirty="0" err="1" smtClean="0"/>
              <a:t>alte</a:t>
            </a:r>
            <a:r>
              <a:rPr lang="en-US" dirty="0" smtClean="0"/>
              <a:t> Directive/</a:t>
            </a:r>
            <a:r>
              <a:rPr lang="en-US" dirty="0" err="1" smtClean="0"/>
              <a:t>Regulamente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ofere</a:t>
            </a:r>
            <a:r>
              <a:rPr lang="en-US" dirty="0" smtClean="0"/>
              <a:t> input cu </a:t>
            </a: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 smtClean="0"/>
              <a:t>reducerii</a:t>
            </a:r>
            <a:r>
              <a:rPr lang="en-US" dirty="0" smtClean="0"/>
              <a:t> </a:t>
            </a:r>
            <a:r>
              <a:rPr lang="en-US" dirty="0" err="1" smtClean="0"/>
              <a:t>poverilor</a:t>
            </a:r>
            <a:r>
              <a:rPr lang="en-US" dirty="0" smtClean="0"/>
              <a:t> </a:t>
            </a:r>
            <a:r>
              <a:rPr lang="en-US" dirty="0" err="1" smtClean="0"/>
              <a:t>birocartice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operatori</a:t>
            </a:r>
            <a:r>
              <a:rPr lang="en-US" dirty="0" smtClean="0"/>
              <a:t>?</a:t>
            </a:r>
          </a:p>
          <a:p>
            <a:pPr lvl="2"/>
            <a:endParaRPr lang="en-US" b="1" dirty="0" smtClean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075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897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 DIRECTIVA PRIVIND EMISIILE INDUSTRIALE  Dezbateri in cadrul ENEP</vt:lpstr>
      <vt:lpstr>ENEP (EUROPEAN NETWORK OF ENVIRONEMNTAL PROFESSIONALS)</vt:lpstr>
      <vt:lpstr>Adunarea Generala ENEP de la Paris, octombrie 2015</vt:lpstr>
      <vt:lpstr>Adunarea Generala ENEP de la Paris, octombrie 2015</vt:lpstr>
      <vt:lpstr>Adunarea Generala ENEP de la Paris, octombrie 2015</vt:lpstr>
      <vt:lpstr>Adunarea Generala ENEP de la Paris, octombrie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DIRECTIVA PRIVIND EMISIILE INDUSTRIALE  Dezbateri in cadrul ENEP</dc:title>
  <dc:creator>Mihaela Beu</dc:creator>
  <cp:lastModifiedBy>Mihaela Beu</cp:lastModifiedBy>
  <cp:revision>41</cp:revision>
  <dcterms:created xsi:type="dcterms:W3CDTF">2015-12-02T18:18:37Z</dcterms:created>
  <dcterms:modified xsi:type="dcterms:W3CDTF">2015-12-03T06:21:22Z</dcterms:modified>
</cp:coreProperties>
</file>